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1" r:id="rId2"/>
    <p:sldId id="257" r:id="rId3"/>
    <p:sldId id="280" r:id="rId4"/>
    <p:sldId id="258" r:id="rId5"/>
    <p:sldId id="259" r:id="rId6"/>
    <p:sldId id="260" r:id="rId7"/>
    <p:sldId id="261" r:id="rId8"/>
    <p:sldId id="262" r:id="rId9"/>
    <p:sldId id="263" r:id="rId10"/>
    <p:sldId id="264" r:id="rId11"/>
    <p:sldId id="265" r:id="rId12"/>
    <p:sldId id="266" r:id="rId13"/>
    <p:sldId id="270" r:id="rId14"/>
    <p:sldId id="272" r:id="rId15"/>
    <p:sldId id="267" r:id="rId16"/>
    <p:sldId id="268" r:id="rId17"/>
    <p:sldId id="273" r:id="rId18"/>
    <p:sldId id="274" r:id="rId19"/>
    <p:sldId id="275" r:id="rId20"/>
    <p:sldId id="276" r:id="rId21"/>
    <p:sldId id="277" r:id="rId22"/>
    <p:sldId id="278"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6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3417" y="1349349"/>
            <a:ext cx="6096000" cy="3046988"/>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9600" b="1" i="1" u="none" strike="noStrike" kern="0" cap="none" spc="0" normalizeH="0" baseline="0" noProof="0" dirty="0" smtClean="0">
                <a:ln>
                  <a:noFill/>
                </a:ln>
                <a:solidFill>
                  <a:srgbClr val="800080"/>
                </a:solidFill>
                <a:effectLst>
                  <a:outerShdw blurRad="38100" dist="38100" dir="2700000" algn="tl">
                    <a:srgbClr val="C0C0C0"/>
                  </a:outerShdw>
                </a:effectLst>
                <a:uLnTx/>
                <a:uFillTx/>
                <a:latin typeface="Arial Black"/>
                <a:ea typeface="+mj-ea"/>
                <a:cs typeface="Times New Roman"/>
              </a:rPr>
              <a:t>بسم الله الرحمن الرحيم</a:t>
            </a:r>
            <a:endParaRPr kumimoji="0" lang="fa-IR" sz="96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52403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7016" y="640080"/>
            <a:ext cx="8451669" cy="6001643"/>
          </a:xfrm>
          <a:prstGeom prst="rect">
            <a:avLst/>
          </a:prstGeom>
        </p:spPr>
        <p:txBody>
          <a:bodyPr wrap="square">
            <a:spAutoFit/>
          </a:bodyPr>
          <a:lstStyle/>
          <a:p>
            <a:pPr algn="just" rtl="1"/>
            <a:r>
              <a:rPr lang="fa-IR" sz="2400" dirty="0"/>
              <a:t> </a:t>
            </a:r>
            <a:r>
              <a:rPr lang="fa-IR" sz="2400" dirty="0" smtClean="0"/>
              <a:t>2- </a:t>
            </a:r>
            <a:r>
              <a:rPr lang="fa-IR" sz="2400" dirty="0">
                <a:solidFill>
                  <a:srgbClr val="C00000"/>
                </a:solidFill>
              </a:rPr>
              <a:t>ويژگی های شغل </a:t>
            </a:r>
            <a:r>
              <a:rPr lang="fa-IR" sz="2400" dirty="0" smtClean="0"/>
              <a:t>: </a:t>
            </a:r>
            <a:r>
              <a:rPr lang="fa-IR" sz="2400" dirty="0"/>
              <a:t>ويژگی های </a:t>
            </a:r>
            <a:r>
              <a:rPr lang="fa-IR" sz="2400" dirty="0" smtClean="0"/>
              <a:t>شغلی </a:t>
            </a:r>
            <a:r>
              <a:rPr lang="fa-IR" sz="2400" dirty="0"/>
              <a:t>که بر استرس شغلی تاثير دارند را می توان در چهار دسته </a:t>
            </a:r>
            <a:r>
              <a:rPr lang="fa-IR" sz="2400" dirty="0" smtClean="0"/>
              <a:t>کلی تقسیم بندی کرد: </a:t>
            </a:r>
            <a:r>
              <a:rPr lang="fa-IR" sz="2400" dirty="0">
                <a:solidFill>
                  <a:schemeClr val="accent5">
                    <a:lumMod val="50000"/>
                  </a:schemeClr>
                </a:solidFill>
              </a:rPr>
              <a:t>آهنگ کار، </a:t>
            </a:r>
            <a:r>
              <a:rPr lang="fa-IR" sz="2400" dirty="0">
                <a:solidFill>
                  <a:schemeClr val="tx2">
                    <a:lumMod val="75000"/>
                  </a:schemeClr>
                </a:solidFill>
              </a:rPr>
              <a:t>تکرار کار، </a:t>
            </a:r>
            <a:r>
              <a:rPr lang="fa-IR" sz="2400" dirty="0">
                <a:solidFill>
                  <a:schemeClr val="accent5">
                    <a:lumMod val="50000"/>
                  </a:schemeClr>
                </a:solidFill>
              </a:rPr>
              <a:t>نوبت کاری </a:t>
            </a:r>
            <a:r>
              <a:rPr lang="fa-IR" sz="2400" dirty="0"/>
              <a:t>و </a:t>
            </a:r>
            <a:r>
              <a:rPr lang="fa-IR" sz="2400" dirty="0">
                <a:solidFill>
                  <a:srgbClr val="7030A0"/>
                </a:solidFill>
              </a:rPr>
              <a:t>ويژگی های مربوط به </a:t>
            </a:r>
            <a:r>
              <a:rPr lang="fa-IR" sz="2400" dirty="0" smtClean="0">
                <a:solidFill>
                  <a:srgbClr val="7030A0"/>
                </a:solidFill>
              </a:rPr>
              <a:t>وظيفه</a:t>
            </a:r>
          </a:p>
          <a:p>
            <a:pPr algn="just" rtl="1"/>
            <a:r>
              <a:rPr lang="fa-IR" sz="2400" dirty="0" smtClean="0"/>
              <a:t>3</a:t>
            </a:r>
            <a:r>
              <a:rPr lang="fa-IR" sz="2400" dirty="0" smtClean="0">
                <a:solidFill>
                  <a:srgbClr val="C00000"/>
                </a:solidFill>
              </a:rPr>
              <a:t>-روابط </a:t>
            </a:r>
            <a:r>
              <a:rPr lang="fa-IR" sz="2400" dirty="0">
                <a:solidFill>
                  <a:srgbClr val="C00000"/>
                </a:solidFill>
              </a:rPr>
              <a:t>ميان فردی </a:t>
            </a:r>
            <a:r>
              <a:rPr lang="fa-IR" sz="2400" dirty="0" smtClean="0"/>
              <a:t>: </a:t>
            </a:r>
            <a:r>
              <a:rPr lang="fa-IR" sz="2400" dirty="0"/>
              <a:t>کيفيت روابط کارکنان در محيط کار بر ميزان </a:t>
            </a:r>
            <a:r>
              <a:rPr lang="fa-IR" sz="2400" dirty="0" smtClean="0"/>
              <a:t>استرس </a:t>
            </a:r>
            <a:r>
              <a:rPr lang="fa-IR" sz="2400" dirty="0"/>
              <a:t>شغلی تاثير دارد. </a:t>
            </a:r>
            <a:endParaRPr lang="fa-IR" sz="2400" dirty="0" smtClean="0"/>
          </a:p>
          <a:p>
            <a:pPr algn="just" rtl="1"/>
            <a:r>
              <a:rPr lang="fa-IR" sz="2400" dirty="0" smtClean="0"/>
              <a:t>4- </a:t>
            </a:r>
            <a:r>
              <a:rPr lang="fa-IR" sz="2400" dirty="0">
                <a:solidFill>
                  <a:srgbClr val="C00000"/>
                </a:solidFill>
              </a:rPr>
              <a:t>ساختار و جو سازمانی </a:t>
            </a:r>
            <a:r>
              <a:rPr lang="fa-IR" sz="2400" dirty="0" smtClean="0"/>
              <a:t>: </a:t>
            </a:r>
            <a:r>
              <a:rPr lang="fa-IR" sz="2400" dirty="0"/>
              <a:t>ساختارهايی که قدرت تصميم گيری بيشتری به کارکنان خود می دهند، استرس کمتری ايجاد می کنند</a:t>
            </a:r>
            <a:r>
              <a:rPr lang="fa-IR" sz="2400" dirty="0" smtClean="0"/>
              <a:t>.</a:t>
            </a:r>
          </a:p>
          <a:p>
            <a:pPr algn="just" rtl="1"/>
            <a:r>
              <a:rPr lang="fa-IR" sz="2400" dirty="0" smtClean="0"/>
              <a:t> 5- </a:t>
            </a:r>
            <a:r>
              <a:rPr lang="fa-IR" sz="2400" dirty="0">
                <a:solidFill>
                  <a:srgbClr val="C00000"/>
                </a:solidFill>
              </a:rPr>
              <a:t>روش مديريت منابع </a:t>
            </a:r>
            <a:r>
              <a:rPr lang="fa-IR" sz="2400" dirty="0" smtClean="0">
                <a:solidFill>
                  <a:srgbClr val="C00000"/>
                </a:solidFill>
              </a:rPr>
              <a:t>انسانی </a:t>
            </a:r>
            <a:r>
              <a:rPr lang="fa-IR" sz="2400" dirty="0" smtClean="0"/>
              <a:t>: شيوه </a:t>
            </a:r>
            <a:r>
              <a:rPr lang="fa-IR" sz="2400" dirty="0"/>
              <a:t>های کار در مديريت منابع انسانی، بر ميزان استرس های وارده برافراد تاثير دارد.</a:t>
            </a:r>
          </a:p>
          <a:p>
            <a:pPr algn="just" rtl="1"/>
            <a:r>
              <a:rPr lang="fa-IR" sz="2400" dirty="0"/>
              <a:t>يكي از راه هاي کاهش استرس شغلي، دعوت از مشاوران و کارشناسان جهت مشاوره در زمينه راه هاي توصيه شده در خصوص بهبود شرايط کاري مي باشد. اين نگرش مستقيم ترين راه برای کاهش استرس در کار است</a:t>
            </a:r>
          </a:p>
          <a:p>
            <a:pPr algn="just" rtl="1"/>
            <a:r>
              <a:rPr lang="fa-IR" sz="2400" dirty="0" smtClean="0"/>
              <a:t>6- </a:t>
            </a:r>
            <a:r>
              <a:rPr lang="fa-IR" sz="2400" dirty="0">
                <a:solidFill>
                  <a:srgbClr val="C00000"/>
                </a:solidFill>
              </a:rPr>
              <a:t>فناوری و خصوصيات مادی </a:t>
            </a:r>
            <a:r>
              <a:rPr lang="fa-IR" sz="2400" dirty="0" smtClean="0"/>
              <a:t>: درخصوص </a:t>
            </a:r>
            <a:r>
              <a:rPr lang="fa-IR" sz="2400" dirty="0"/>
              <a:t>متغير های مادی، </a:t>
            </a:r>
            <a:r>
              <a:rPr lang="fa-IR" sz="2400" dirty="0" smtClean="0"/>
              <a:t>استرس </a:t>
            </a:r>
            <a:r>
              <a:rPr lang="fa-IR" sz="2400" dirty="0"/>
              <a:t>زمانی رخ می دهد که حداقل شرايط زيستی فراهم نباشد.</a:t>
            </a:r>
          </a:p>
        </p:txBody>
      </p:sp>
    </p:spTree>
    <p:extLst>
      <p:ext uri="{BB962C8B-B14F-4D97-AF65-F5344CB8AC3E}">
        <p14:creationId xmlns:p14="http://schemas.microsoft.com/office/powerpoint/2010/main" val="258593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C00000"/>
                </a:solidFill>
                <a:latin typeface="Arial Rounded MT Bold" panose="020F0704030504030204" pitchFamily="34" charset="0"/>
              </a:rPr>
              <a:t>چرا مديران بايد نگران استرس شغلي </a:t>
            </a:r>
            <a:r>
              <a:rPr lang="fa-IR" dirty="0" smtClean="0">
                <a:solidFill>
                  <a:srgbClr val="C00000"/>
                </a:solidFill>
                <a:latin typeface="Arial Rounded MT Bold" panose="020F0704030504030204" pitchFamily="34" charset="0"/>
              </a:rPr>
              <a:t>کارمندان شان </a:t>
            </a:r>
            <a:r>
              <a:rPr lang="fa-IR" dirty="0">
                <a:solidFill>
                  <a:srgbClr val="C00000"/>
                </a:solidFill>
                <a:latin typeface="Arial Rounded MT Bold" panose="020F0704030504030204" pitchFamily="34" charset="0"/>
              </a:rPr>
              <a:t>باشند؟</a:t>
            </a:r>
          </a:p>
        </p:txBody>
      </p:sp>
      <p:sp>
        <p:nvSpPr>
          <p:cNvPr id="3" name="Content Placeholder 2"/>
          <p:cNvSpPr>
            <a:spLocks noGrp="1"/>
          </p:cNvSpPr>
          <p:nvPr>
            <p:ph idx="1"/>
          </p:nvPr>
        </p:nvSpPr>
        <p:spPr/>
        <p:txBody>
          <a:bodyPr>
            <a:noAutofit/>
          </a:bodyPr>
          <a:lstStyle/>
          <a:p>
            <a:pPr marL="0" indent="0" algn="just">
              <a:buNone/>
            </a:pPr>
            <a:r>
              <a:rPr lang="fa-IR" sz="2800" dirty="0" smtClean="0"/>
              <a:t>استرس </a:t>
            </a:r>
            <a:r>
              <a:rPr lang="fa-IR" sz="2800" dirty="0"/>
              <a:t>باعث ايجاد عوارض فيزيولوژيکی، روانی و رفتاری بسياری در افراد می شود .افرادی که استرس زيادی را تحمل می کنند توجه کمتری نسبت به انجام کار خود دارند و بنابر اين ممکن است به خود و ديگر افراد سازمان آسيب هايی وارد کنند. به طور کلی استرس شغلی بازدهی و بهره وری کارکنان را پايين می آورد. شرايط کاری نقش اساسی در ايجاد استرس در کارمندان دارد اما در اين زمينه نمی توان از عوامل فردی چشم پوشی کرد.</a:t>
            </a:r>
          </a:p>
          <a:p>
            <a:pPr algn="just"/>
            <a:endParaRPr lang="fa-IR" sz="2800" dirty="0"/>
          </a:p>
        </p:txBody>
      </p:sp>
    </p:spTree>
    <p:extLst>
      <p:ext uri="{BB962C8B-B14F-4D97-AF65-F5344CB8AC3E}">
        <p14:creationId xmlns:p14="http://schemas.microsoft.com/office/powerpoint/2010/main" val="69688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شرايط شغلی </a:t>
            </a:r>
            <a:r>
              <a:rPr lang="fa-IR" dirty="0"/>
              <a:t>که می تواند موجب ايجاد استرس شود : </a:t>
            </a:r>
          </a:p>
        </p:txBody>
      </p:sp>
      <p:sp>
        <p:nvSpPr>
          <p:cNvPr id="3" name="Content Placeholder 2"/>
          <p:cNvSpPr>
            <a:spLocks noGrp="1"/>
          </p:cNvSpPr>
          <p:nvPr>
            <p:ph idx="1"/>
          </p:nvPr>
        </p:nvSpPr>
        <p:spPr/>
        <p:txBody>
          <a:bodyPr>
            <a:normAutofit fontScale="92500"/>
          </a:bodyPr>
          <a:lstStyle/>
          <a:p>
            <a:r>
              <a:rPr lang="fa-IR" sz="2400" dirty="0">
                <a:solidFill>
                  <a:srgbClr val="C00000"/>
                </a:solidFill>
              </a:rPr>
              <a:t>طراحي وظايف</a:t>
            </a:r>
            <a:r>
              <a:rPr lang="fa-IR" sz="2400" dirty="0"/>
              <a:t>: حجم کار زياد، کم بودن </a:t>
            </a:r>
            <a:r>
              <a:rPr lang="fa-IR" sz="2400" dirty="0" smtClean="0"/>
              <a:t>ساعات استراحت</a:t>
            </a:r>
            <a:r>
              <a:rPr lang="fa-IR" sz="2400" dirty="0"/>
              <a:t>، </a:t>
            </a:r>
            <a:r>
              <a:rPr lang="fa-IR" sz="2400" dirty="0" smtClean="0"/>
              <a:t>شيفت </a:t>
            </a:r>
            <a:r>
              <a:rPr lang="fa-IR" sz="2400" dirty="0"/>
              <a:t>کاری </a:t>
            </a:r>
            <a:r>
              <a:rPr lang="fa-IR" sz="2400" dirty="0" smtClean="0"/>
              <a:t>طولانی </a:t>
            </a:r>
            <a:r>
              <a:rPr lang="fa-IR" sz="2400" dirty="0"/>
              <a:t>و کارهايی که از مهارت کارمند </a:t>
            </a:r>
            <a:r>
              <a:rPr lang="fa-IR" sz="2400" dirty="0" smtClean="0"/>
              <a:t>استفاده </a:t>
            </a:r>
            <a:r>
              <a:rPr lang="fa-IR" sz="2400" dirty="0"/>
              <a:t>نمی کنند. </a:t>
            </a:r>
            <a:endParaRPr lang="fa-IR" sz="2400" dirty="0" smtClean="0"/>
          </a:p>
          <a:p>
            <a:r>
              <a:rPr lang="fa-IR" sz="2400" dirty="0" smtClean="0">
                <a:solidFill>
                  <a:schemeClr val="accent3">
                    <a:lumMod val="75000"/>
                  </a:schemeClr>
                </a:solidFill>
              </a:rPr>
              <a:t>سبک </a:t>
            </a:r>
            <a:r>
              <a:rPr lang="fa-IR" sz="2400" dirty="0">
                <a:solidFill>
                  <a:schemeClr val="accent3">
                    <a:lumMod val="75000"/>
                  </a:schemeClr>
                </a:solidFill>
              </a:rPr>
              <a:t>مديريت</a:t>
            </a:r>
            <a:r>
              <a:rPr lang="fa-IR" sz="2400" dirty="0"/>
              <a:t>: فقدان مشارکت  کارمندان در تصميم گيری، ارتباط ضعيف مديريت با کارکنان. </a:t>
            </a:r>
            <a:endParaRPr lang="fa-IR" sz="2400" dirty="0" smtClean="0"/>
          </a:p>
          <a:p>
            <a:r>
              <a:rPr lang="fa-IR" sz="2400" dirty="0" smtClean="0">
                <a:solidFill>
                  <a:srgbClr val="00B050"/>
                </a:solidFill>
              </a:rPr>
              <a:t>نگرانی </a:t>
            </a:r>
            <a:r>
              <a:rPr lang="fa-IR" sz="2400" dirty="0">
                <a:solidFill>
                  <a:srgbClr val="00B050"/>
                </a:solidFill>
              </a:rPr>
              <a:t>های کاری</a:t>
            </a:r>
            <a:r>
              <a:rPr lang="fa-IR" sz="2400" dirty="0"/>
              <a:t>: عدم امنيت </a:t>
            </a:r>
            <a:r>
              <a:rPr lang="fa-IR" sz="2400" dirty="0" smtClean="0"/>
              <a:t>شغلی </a:t>
            </a:r>
            <a:r>
              <a:rPr lang="fa-IR" sz="2400" dirty="0"/>
              <a:t>و فقدان فرصت برای </a:t>
            </a:r>
            <a:r>
              <a:rPr lang="fa-IR" sz="2400" dirty="0" smtClean="0"/>
              <a:t>رشد</a:t>
            </a:r>
            <a:r>
              <a:rPr lang="fa-IR" sz="2400" dirty="0"/>
              <a:t>، پيشرفت و تغييرات سريع برای آنچه که کارمندان برای آن آماده نيستند. </a:t>
            </a:r>
            <a:endParaRPr lang="fa-IR" sz="2400" dirty="0" smtClean="0"/>
          </a:p>
          <a:p>
            <a:r>
              <a:rPr lang="fa-IR" sz="2400" dirty="0" smtClean="0">
                <a:solidFill>
                  <a:srgbClr val="FFC000"/>
                </a:solidFill>
              </a:rPr>
              <a:t>ارزش هاي </a:t>
            </a:r>
            <a:r>
              <a:rPr lang="fa-IR" sz="2400" dirty="0">
                <a:solidFill>
                  <a:srgbClr val="FFC000"/>
                </a:solidFill>
              </a:rPr>
              <a:t>جامعه</a:t>
            </a:r>
            <a:r>
              <a:rPr lang="fa-IR" sz="2400" dirty="0"/>
              <a:t>: </a:t>
            </a:r>
            <a:r>
              <a:rPr lang="fa-IR" sz="2400" dirty="0" smtClean="0"/>
              <a:t>وقتي </a:t>
            </a:r>
            <a:r>
              <a:rPr lang="fa-IR" sz="2400" dirty="0"/>
              <a:t>ارزش هاي </a:t>
            </a:r>
            <a:r>
              <a:rPr lang="fa-IR" sz="2400" dirty="0" smtClean="0"/>
              <a:t>جامعه </a:t>
            </a:r>
            <a:r>
              <a:rPr lang="fa-IR" sz="2400" dirty="0"/>
              <a:t>در ميان افراد مختلف باشد ممکن است باعث ايجاد استرس شود</a:t>
            </a:r>
            <a:r>
              <a:rPr lang="fa-IR" sz="2400" dirty="0" smtClean="0"/>
              <a:t>.</a:t>
            </a:r>
          </a:p>
          <a:p>
            <a:r>
              <a:rPr lang="fa-IR" sz="2400" dirty="0" smtClean="0"/>
              <a:t> </a:t>
            </a:r>
            <a:r>
              <a:rPr lang="fa-IR" sz="2400" dirty="0">
                <a:solidFill>
                  <a:srgbClr val="7030A0"/>
                </a:solidFill>
              </a:rPr>
              <a:t>فشار کاري کم</a:t>
            </a:r>
            <a:r>
              <a:rPr lang="fa-IR" sz="2400" dirty="0"/>
              <a:t>: انجام دادن کار کم نيز يکي از علل استرس است</a:t>
            </a:r>
          </a:p>
        </p:txBody>
      </p:sp>
    </p:spTree>
    <p:extLst>
      <p:ext uri="{BB962C8B-B14F-4D97-AF65-F5344CB8AC3E}">
        <p14:creationId xmlns:p14="http://schemas.microsoft.com/office/powerpoint/2010/main" val="172027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544" y="1267096"/>
            <a:ext cx="7080068" cy="3477875"/>
          </a:xfrm>
          <a:prstGeom prst="rect">
            <a:avLst/>
          </a:prstGeom>
        </p:spPr>
        <p:txBody>
          <a:bodyPr wrap="square">
            <a:spAutoFit/>
          </a:bodyPr>
          <a:lstStyle/>
          <a:p>
            <a:pPr algn="r"/>
            <a:r>
              <a:rPr lang="fa-IR" sz="4400" dirty="0"/>
              <a:t>معيارهاي عينی مانند </a:t>
            </a:r>
            <a:r>
              <a:rPr lang="fa-IR" sz="4400" dirty="0">
                <a:solidFill>
                  <a:srgbClr val="FF0000"/>
                </a:solidFill>
              </a:rPr>
              <a:t>غيبت، بيماری و ميزان جابجايي کارکنان، يا مشكلات </a:t>
            </a:r>
            <a:r>
              <a:rPr lang="fa-IR" sz="4400" dirty="0" smtClean="0">
                <a:solidFill>
                  <a:srgbClr val="FF0000"/>
                </a:solidFill>
              </a:rPr>
              <a:t>عملكردي</a:t>
            </a:r>
          </a:p>
          <a:p>
            <a:pPr algn="r"/>
            <a:r>
              <a:rPr lang="fa-IR" sz="4400" dirty="0" smtClean="0"/>
              <a:t> </a:t>
            </a:r>
            <a:r>
              <a:rPr lang="fa-IR" sz="4400" dirty="0"/>
              <a:t>می توانند دلايلي براي حضور استرس شغلي باشند</a:t>
            </a:r>
          </a:p>
        </p:txBody>
      </p:sp>
    </p:spTree>
    <p:extLst>
      <p:ext uri="{BB962C8B-B14F-4D97-AF65-F5344CB8AC3E}">
        <p14:creationId xmlns:p14="http://schemas.microsoft.com/office/powerpoint/2010/main" val="3205972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7" y="1345474"/>
            <a:ext cx="7837714" cy="3785652"/>
          </a:xfrm>
          <a:prstGeom prst="rect">
            <a:avLst/>
          </a:prstGeom>
        </p:spPr>
        <p:txBody>
          <a:bodyPr wrap="square">
            <a:spAutoFit/>
          </a:bodyPr>
          <a:lstStyle/>
          <a:p>
            <a:pPr algn="r"/>
            <a:r>
              <a:rPr lang="fa-IR" sz="2000" dirty="0"/>
              <a:t>استرس شغلي داراي نشانه هايي مي باشد كه عبارتند از: </a:t>
            </a:r>
            <a:r>
              <a:rPr lang="fa-IR" sz="2000" dirty="0">
                <a:solidFill>
                  <a:srgbClr val="C00000"/>
                </a:solidFill>
              </a:rPr>
              <a:t>نشانه </a:t>
            </a:r>
            <a:r>
              <a:rPr lang="fa-IR" sz="2000" dirty="0" smtClean="0">
                <a:solidFill>
                  <a:srgbClr val="C00000"/>
                </a:solidFill>
              </a:rPr>
              <a:t>هاي </a:t>
            </a:r>
            <a:r>
              <a:rPr lang="fa-IR" sz="2000" dirty="0">
                <a:solidFill>
                  <a:srgbClr val="C00000"/>
                </a:solidFill>
              </a:rPr>
              <a:t>رواني</a:t>
            </a:r>
            <a:r>
              <a:rPr lang="fa-IR" sz="2000" dirty="0"/>
              <a:t>، </a:t>
            </a:r>
            <a:endParaRPr lang="fa-IR" sz="2000" dirty="0" smtClean="0"/>
          </a:p>
          <a:p>
            <a:pPr algn="r"/>
            <a:r>
              <a:rPr lang="fa-IR" sz="2000" dirty="0" smtClean="0">
                <a:solidFill>
                  <a:srgbClr val="FFC000"/>
                </a:solidFill>
              </a:rPr>
              <a:t>نشانه </a:t>
            </a:r>
            <a:r>
              <a:rPr lang="fa-IR" sz="2000" dirty="0">
                <a:solidFill>
                  <a:srgbClr val="FFC000"/>
                </a:solidFill>
              </a:rPr>
              <a:t>هاي جسماني </a:t>
            </a:r>
          </a:p>
          <a:p>
            <a:pPr algn="r"/>
            <a:r>
              <a:rPr lang="fa-IR" sz="2000" dirty="0" smtClean="0"/>
              <a:t> </a:t>
            </a:r>
            <a:r>
              <a:rPr lang="fa-IR" sz="2000" dirty="0">
                <a:solidFill>
                  <a:srgbClr val="00B050"/>
                </a:solidFill>
              </a:rPr>
              <a:t>نشانه </a:t>
            </a:r>
            <a:r>
              <a:rPr lang="fa-IR" sz="2000" dirty="0" smtClean="0">
                <a:solidFill>
                  <a:srgbClr val="00B050"/>
                </a:solidFill>
              </a:rPr>
              <a:t>هاي رفتاري            </a:t>
            </a:r>
          </a:p>
          <a:p>
            <a:pPr algn="r"/>
            <a:r>
              <a:rPr lang="fa-IR" sz="2000" dirty="0" smtClean="0"/>
              <a:t>این نشانه ها </a:t>
            </a:r>
            <a:r>
              <a:rPr lang="fa-IR" sz="2000" dirty="0"/>
              <a:t>اغلب همراه با نارضايتي شغلي بروز مي كند. يعني نارضايتي شغلي را مي توان يکي از شايعترين پیامدهاي استرس شغلي به حساب آورد</a:t>
            </a:r>
            <a:r>
              <a:rPr lang="fa-IR" sz="2000" dirty="0" smtClean="0"/>
              <a:t>. </a:t>
            </a:r>
            <a:r>
              <a:rPr lang="fa-IR" sz="2000" dirty="0"/>
              <a:t>از ديگر پیامدهاي استرس شغلي مي توان از فرسودگي يا از توان افتادگي نام برد كه داراي سه وجه مي </a:t>
            </a:r>
            <a:r>
              <a:rPr lang="fa-IR" sz="2000" dirty="0" smtClean="0"/>
              <a:t>باشد. </a:t>
            </a:r>
          </a:p>
          <a:p>
            <a:pPr algn="r"/>
            <a:r>
              <a:rPr lang="fa-IR" sz="2000" dirty="0" smtClean="0"/>
              <a:t>اولین </a:t>
            </a:r>
            <a:r>
              <a:rPr lang="fa-IR" sz="2000" dirty="0"/>
              <a:t>وجه آن فرسودگي جسماني است كه ذخیره هاي انرژي فرد تمام مي شود و به دنبال آن فرسودگي فرا مي رسد. فرد از كاهش توان، خستگي شديد و ضعف كه اغلب هم با بي خوابي همراه است شکوه مي </a:t>
            </a:r>
            <a:r>
              <a:rPr lang="fa-IR" sz="2000" dirty="0" smtClean="0"/>
              <a:t>كند                                                     </a:t>
            </a:r>
            <a:endParaRPr lang="fa-IR" sz="2000" dirty="0"/>
          </a:p>
        </p:txBody>
      </p:sp>
    </p:spTree>
    <p:extLst>
      <p:ext uri="{BB962C8B-B14F-4D97-AF65-F5344CB8AC3E}">
        <p14:creationId xmlns:p14="http://schemas.microsoft.com/office/powerpoint/2010/main" val="297671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smtClean="0"/>
              <a:t>تغییر سازمانی</a:t>
            </a:r>
            <a:endParaRPr lang="fa-IR" sz="4400" dirty="0"/>
          </a:p>
        </p:txBody>
      </p:sp>
      <p:sp>
        <p:nvSpPr>
          <p:cNvPr id="3" name="Content Placeholder 2"/>
          <p:cNvSpPr>
            <a:spLocks noGrp="1"/>
          </p:cNvSpPr>
          <p:nvPr>
            <p:ph idx="1"/>
          </p:nvPr>
        </p:nvSpPr>
        <p:spPr>
          <a:xfrm>
            <a:off x="677334" y="1593669"/>
            <a:ext cx="8596668" cy="4447693"/>
          </a:xfrm>
        </p:spPr>
        <p:txBody>
          <a:bodyPr>
            <a:noAutofit/>
          </a:bodyPr>
          <a:lstStyle/>
          <a:p>
            <a:pPr>
              <a:buFont typeface="Wingdings" panose="05000000000000000000" pitchFamily="2" charset="2"/>
              <a:buChar char="v"/>
            </a:pPr>
            <a:r>
              <a:rPr lang="fa-IR" sz="2400" dirty="0" smtClean="0"/>
              <a:t>يکي </a:t>
            </a:r>
            <a:r>
              <a:rPr lang="fa-IR" sz="2400" dirty="0"/>
              <a:t>از راه هاي کاهش </a:t>
            </a:r>
            <a:r>
              <a:rPr lang="fa-IR" sz="2400" dirty="0" smtClean="0"/>
              <a:t>استرس </a:t>
            </a:r>
            <a:r>
              <a:rPr lang="fa-IR" sz="2400" dirty="0"/>
              <a:t>شغلي، دعوت از مشاوران و کارشناسان جهت مشاوره در زمينه راه هاي توصيه شده در خصوص بهبود </a:t>
            </a:r>
            <a:r>
              <a:rPr lang="fa-IR" sz="2400" dirty="0" smtClean="0"/>
              <a:t>شرايط </a:t>
            </a:r>
            <a:r>
              <a:rPr lang="fa-IR" sz="2400" dirty="0"/>
              <a:t>کاري مي باشد. اين نگرش مستقيم ترين راه برای کاهش </a:t>
            </a:r>
            <a:r>
              <a:rPr lang="fa-IR" sz="2400" dirty="0" smtClean="0"/>
              <a:t>استرس </a:t>
            </a:r>
            <a:r>
              <a:rPr lang="fa-IR" sz="2400" dirty="0"/>
              <a:t>در کار است. که شامل شناسايي جنبه هاي موفق کار و طراحي </a:t>
            </a:r>
            <a:r>
              <a:rPr lang="fa-IR" sz="2400" dirty="0" smtClean="0"/>
              <a:t>استراتژي </a:t>
            </a:r>
            <a:r>
              <a:rPr lang="fa-IR" sz="2400" dirty="0"/>
              <a:t>براي کاهش يا حذف عوامل </a:t>
            </a:r>
            <a:r>
              <a:rPr lang="fa-IR" sz="2400" dirty="0" smtClean="0"/>
              <a:t>استرس </a:t>
            </a:r>
            <a:r>
              <a:rPr lang="fa-IR" sz="2400" dirty="0"/>
              <a:t>زا </a:t>
            </a:r>
            <a:r>
              <a:rPr lang="fa-IR" sz="2400" dirty="0" smtClean="0"/>
              <a:t>مي </a:t>
            </a:r>
            <a:r>
              <a:rPr lang="fa-IR" sz="2400" dirty="0"/>
              <a:t>باشد. مزيت آن اين است که به طور مستقيم با دلايل ريشه ای استرس در کار مرتبط است.  </a:t>
            </a:r>
            <a:r>
              <a:rPr lang="fa-IR" sz="2400" dirty="0" smtClean="0"/>
              <a:t>به </a:t>
            </a:r>
            <a:r>
              <a:rPr lang="fa-IR" sz="2400" dirty="0"/>
              <a:t>عنوان يک قاعده </a:t>
            </a:r>
            <a:r>
              <a:rPr lang="fa-IR" sz="2400" dirty="0" smtClean="0"/>
              <a:t>کلی</a:t>
            </a:r>
            <a:r>
              <a:rPr lang="fa-IR" sz="2400" dirty="0"/>
              <a:t>، در فعاليت هايي که برای کاهش </a:t>
            </a:r>
            <a:r>
              <a:rPr lang="fa-IR" sz="2400" dirty="0" smtClean="0"/>
              <a:t>استرس شغلی </a:t>
            </a:r>
            <a:r>
              <a:rPr lang="fa-IR" sz="2400" dirty="0"/>
              <a:t>درمحل کار </a:t>
            </a:r>
            <a:r>
              <a:rPr lang="fa-IR" sz="2400" dirty="0" smtClean="0"/>
              <a:t>انجام </a:t>
            </a:r>
            <a:r>
              <a:rPr lang="fa-IR" sz="2400" dirty="0"/>
              <a:t>مي گيرند </a:t>
            </a:r>
            <a:r>
              <a:rPr lang="fa-IR" sz="2400" dirty="0" smtClean="0"/>
              <a:t>بايد </a:t>
            </a:r>
            <a:r>
              <a:rPr lang="fa-IR" sz="2400" dirty="0"/>
              <a:t>اولويت را به </a:t>
            </a:r>
            <a:r>
              <a:rPr lang="fa-IR" sz="2400" dirty="0" smtClean="0"/>
              <a:t>تغييرات سازماني </a:t>
            </a:r>
            <a:r>
              <a:rPr lang="fa-IR" sz="2400" dirty="0"/>
              <a:t>داد. </a:t>
            </a:r>
            <a:r>
              <a:rPr lang="fa-IR" sz="2400" dirty="0" smtClean="0"/>
              <a:t>ترکيبی </a:t>
            </a:r>
            <a:r>
              <a:rPr lang="fa-IR" sz="2400" dirty="0"/>
              <a:t>از تغييرات </a:t>
            </a:r>
            <a:r>
              <a:rPr lang="fa-IR" sz="2400" dirty="0" smtClean="0"/>
              <a:t>سازمانی </a:t>
            </a:r>
            <a:r>
              <a:rPr lang="fa-IR" sz="2400" dirty="0"/>
              <a:t>و مديريت </a:t>
            </a:r>
            <a:r>
              <a:rPr lang="fa-IR" sz="2400" dirty="0" smtClean="0"/>
              <a:t>استرس</a:t>
            </a:r>
            <a:r>
              <a:rPr lang="fa-IR" sz="2400" dirty="0"/>
              <a:t>، مفيدترين روش برای </a:t>
            </a:r>
            <a:r>
              <a:rPr lang="fa-IR" sz="2400" dirty="0" smtClean="0"/>
              <a:t>پيشگيری </a:t>
            </a:r>
            <a:r>
              <a:rPr lang="fa-IR" sz="2400" dirty="0"/>
              <a:t>از </a:t>
            </a:r>
            <a:r>
              <a:rPr lang="fa-IR" sz="2400" dirty="0" smtClean="0"/>
              <a:t>استرس </a:t>
            </a:r>
            <a:r>
              <a:rPr lang="fa-IR" sz="2400" dirty="0"/>
              <a:t>در محيط کار می باشد.</a:t>
            </a:r>
          </a:p>
        </p:txBody>
      </p:sp>
    </p:spTree>
    <p:extLst>
      <p:ext uri="{BB962C8B-B14F-4D97-AF65-F5344CB8AC3E}">
        <p14:creationId xmlns:p14="http://schemas.microsoft.com/office/powerpoint/2010/main" val="228429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3691"/>
            <a:ext cx="8596668" cy="796836"/>
          </a:xfrm>
        </p:spPr>
        <p:txBody>
          <a:bodyPr/>
          <a:lstStyle/>
          <a:p>
            <a:pPr algn="ctr"/>
            <a:r>
              <a:rPr lang="fa-IR" dirty="0" smtClean="0"/>
              <a:t>پیشگیری از استرس شغلی</a:t>
            </a:r>
            <a:endParaRPr lang="fa-IR" dirty="0"/>
          </a:p>
        </p:txBody>
      </p:sp>
      <p:sp>
        <p:nvSpPr>
          <p:cNvPr id="3" name="Content Placeholder 2"/>
          <p:cNvSpPr>
            <a:spLocks noGrp="1"/>
          </p:cNvSpPr>
          <p:nvPr>
            <p:ph idx="1"/>
          </p:nvPr>
        </p:nvSpPr>
        <p:spPr>
          <a:xfrm>
            <a:off x="677334" y="940527"/>
            <a:ext cx="8596668" cy="5695404"/>
          </a:xfrm>
        </p:spPr>
        <p:txBody>
          <a:bodyPr>
            <a:noAutofit/>
          </a:bodyPr>
          <a:lstStyle/>
          <a:p>
            <a:r>
              <a:rPr lang="fa-IR" sz="2000" dirty="0" smtClean="0"/>
              <a:t>ارائه </a:t>
            </a:r>
            <a:r>
              <a:rPr lang="fa-IR" sz="2000" dirty="0"/>
              <a:t>يک راه حل کلی و جامع برای </a:t>
            </a:r>
            <a:r>
              <a:rPr lang="fa-IR" sz="2000" dirty="0" smtClean="0"/>
              <a:t>پيشگيری </a:t>
            </a:r>
            <a:r>
              <a:rPr lang="fa-IR" sz="2000" dirty="0"/>
              <a:t>از </a:t>
            </a:r>
            <a:r>
              <a:rPr lang="fa-IR" sz="2000" dirty="0" smtClean="0"/>
              <a:t>استرس </a:t>
            </a:r>
            <a:r>
              <a:rPr lang="fa-IR" sz="2000" dirty="0"/>
              <a:t>ممکن </a:t>
            </a:r>
            <a:r>
              <a:rPr lang="fa-IR" sz="2000" dirty="0" smtClean="0"/>
              <a:t>نيست </a:t>
            </a:r>
            <a:r>
              <a:rPr lang="fa-IR" sz="2000" dirty="0"/>
              <a:t>اما می توان </a:t>
            </a:r>
            <a:r>
              <a:rPr lang="fa-IR" sz="2000" dirty="0" smtClean="0"/>
              <a:t>دستور </a:t>
            </a:r>
            <a:r>
              <a:rPr lang="fa-IR" sz="2000" dirty="0"/>
              <a:t>العمل هايی برای </a:t>
            </a:r>
            <a:r>
              <a:rPr lang="fa-IR" sz="2000" dirty="0" smtClean="0"/>
              <a:t>پيشگيری </a:t>
            </a:r>
            <a:r>
              <a:rPr lang="fa-IR" sz="2000" dirty="0"/>
              <a:t>از آن </a:t>
            </a:r>
            <a:r>
              <a:rPr lang="fa-IR" sz="2000" dirty="0" smtClean="0"/>
              <a:t>بيان </a:t>
            </a:r>
            <a:r>
              <a:rPr lang="fa-IR" sz="2000" dirty="0"/>
              <a:t>کرد. </a:t>
            </a:r>
            <a:endParaRPr lang="fa-IR" sz="2000" dirty="0" smtClean="0"/>
          </a:p>
          <a:p>
            <a:r>
              <a:rPr lang="fa-IR" sz="2000" dirty="0" smtClean="0"/>
              <a:t>در </a:t>
            </a:r>
            <a:r>
              <a:rPr lang="fa-IR" sz="2000" dirty="0"/>
              <a:t>تمام موقعيت </a:t>
            </a:r>
            <a:r>
              <a:rPr lang="fa-IR" sz="2000" dirty="0" smtClean="0"/>
              <a:t>ها</a:t>
            </a:r>
            <a:r>
              <a:rPr lang="fa-IR" sz="2000" dirty="0"/>
              <a:t>، فرايندي براي برنامه های </a:t>
            </a:r>
            <a:r>
              <a:rPr lang="fa-IR" sz="2000" dirty="0" smtClean="0"/>
              <a:t>پيشگيری </a:t>
            </a:r>
            <a:r>
              <a:rPr lang="fa-IR" sz="2000" dirty="0"/>
              <a:t>از استرس </a:t>
            </a:r>
            <a:r>
              <a:rPr lang="fa-IR" sz="2000" dirty="0" smtClean="0"/>
              <a:t>شامل سه </a:t>
            </a:r>
            <a:r>
              <a:rPr lang="fa-IR" sz="2000" dirty="0"/>
              <a:t>مرحله متمايز می شود: </a:t>
            </a:r>
            <a:endParaRPr lang="fa-IR" sz="2000" dirty="0" smtClean="0"/>
          </a:p>
          <a:p>
            <a:pPr marL="0" indent="0">
              <a:buNone/>
            </a:pPr>
            <a:r>
              <a:rPr lang="fa-IR" sz="2000" dirty="0" smtClean="0">
                <a:solidFill>
                  <a:srgbClr val="FF0000"/>
                </a:solidFill>
              </a:rPr>
              <a:t>تعيين مشکل</a:t>
            </a:r>
          </a:p>
          <a:p>
            <a:pPr marL="0" indent="0">
              <a:buNone/>
            </a:pPr>
            <a:r>
              <a:rPr lang="fa-IR" sz="2000" dirty="0" smtClean="0">
                <a:solidFill>
                  <a:srgbClr val="FF0000"/>
                </a:solidFill>
              </a:rPr>
              <a:t> </a:t>
            </a:r>
            <a:r>
              <a:rPr lang="fa-IR" sz="2000" dirty="0">
                <a:solidFill>
                  <a:srgbClr val="FF0000"/>
                </a:solidFill>
              </a:rPr>
              <a:t>مداخله </a:t>
            </a:r>
            <a:endParaRPr lang="fa-IR" sz="2000" dirty="0" smtClean="0">
              <a:solidFill>
                <a:srgbClr val="FF0000"/>
              </a:solidFill>
            </a:endParaRPr>
          </a:p>
          <a:p>
            <a:pPr marL="0" indent="0">
              <a:buNone/>
            </a:pPr>
            <a:r>
              <a:rPr lang="fa-IR" sz="2000" dirty="0" smtClean="0">
                <a:solidFill>
                  <a:srgbClr val="FF0000"/>
                </a:solidFill>
              </a:rPr>
              <a:t>ارزيابی </a:t>
            </a:r>
          </a:p>
          <a:p>
            <a:pPr>
              <a:buFont typeface="Wingdings" panose="05000000000000000000" pitchFamily="2" charset="2"/>
              <a:buChar char="v"/>
            </a:pPr>
            <a:r>
              <a:rPr lang="fa-IR" sz="2000" dirty="0" smtClean="0"/>
              <a:t>حداقل </a:t>
            </a:r>
            <a:r>
              <a:rPr lang="fa-IR" sz="2000" dirty="0"/>
              <a:t>آمادگی برای جلوگيری از استرس شامل موارد زير می باشد</a:t>
            </a:r>
            <a:r>
              <a:rPr lang="fa-IR" sz="2000" dirty="0" smtClean="0"/>
              <a:t>:</a:t>
            </a:r>
          </a:p>
          <a:p>
            <a:pPr marL="0" indent="0">
              <a:buNone/>
            </a:pPr>
            <a:r>
              <a:rPr lang="fa-IR" sz="2000" dirty="0" smtClean="0"/>
              <a:t> </a:t>
            </a:r>
            <a:r>
              <a:rPr lang="fa-IR" sz="2000" dirty="0"/>
              <a:t>- ايجاد آگاهی عمومی درباره استرس شغلی  </a:t>
            </a:r>
            <a:endParaRPr lang="fa-IR" sz="2000" dirty="0" smtClean="0"/>
          </a:p>
          <a:p>
            <a:pPr marL="0" indent="0">
              <a:buNone/>
            </a:pPr>
            <a:r>
              <a:rPr lang="fa-IR" sz="2000" dirty="0" smtClean="0"/>
              <a:t> - </a:t>
            </a:r>
            <a:r>
              <a:rPr lang="fa-IR" sz="2000" dirty="0"/>
              <a:t>اطمينان از حمايت مديران مافوق، از برنامه </a:t>
            </a:r>
            <a:endParaRPr lang="fa-IR" sz="2000" dirty="0" smtClean="0"/>
          </a:p>
          <a:p>
            <a:pPr>
              <a:buFontTx/>
              <a:buChar char="-"/>
            </a:pPr>
            <a:r>
              <a:rPr lang="fa-IR" sz="2000" dirty="0" smtClean="0"/>
              <a:t>مشارکت </a:t>
            </a:r>
            <a:r>
              <a:rPr lang="fa-IR" sz="2000" dirty="0"/>
              <a:t>کارمندان در مراحل </a:t>
            </a:r>
            <a:r>
              <a:rPr lang="fa-IR" sz="2000" dirty="0" smtClean="0"/>
              <a:t>پيشگيری</a:t>
            </a:r>
          </a:p>
          <a:p>
            <a:pPr>
              <a:buFont typeface="Wingdings" panose="05000000000000000000" pitchFamily="2" charset="2"/>
              <a:buChar char="v"/>
            </a:pPr>
            <a:r>
              <a:rPr lang="fa-IR" sz="2000" dirty="0" smtClean="0"/>
              <a:t>مشارکت </a:t>
            </a:r>
            <a:r>
              <a:rPr lang="fa-IR" sz="2000" dirty="0"/>
              <a:t>کارمندان به همراه مديران در يک گروه برای حل </a:t>
            </a:r>
            <a:r>
              <a:rPr lang="fa-IR" sz="2000" dirty="0" smtClean="0"/>
              <a:t>مشکل</a:t>
            </a:r>
            <a:r>
              <a:rPr lang="fa-IR" sz="2000" dirty="0"/>
              <a:t>، می تواند يک نگرش ويژه ومفيد برای </a:t>
            </a:r>
            <a:r>
              <a:rPr lang="fa-IR" sz="2000" dirty="0" smtClean="0"/>
              <a:t>توسعه </a:t>
            </a:r>
            <a:r>
              <a:rPr lang="fa-IR" sz="2000" dirty="0"/>
              <a:t>برنامه به منظور پيشگيری از استرس باشد.</a:t>
            </a:r>
          </a:p>
          <a:p>
            <a:pPr>
              <a:buFontTx/>
              <a:buChar char="-"/>
            </a:pPr>
            <a:r>
              <a:rPr lang="fa-IR" sz="2000" dirty="0" smtClean="0"/>
              <a:t> </a:t>
            </a:r>
          </a:p>
          <a:p>
            <a:pPr>
              <a:buFontTx/>
              <a:buChar char="-"/>
            </a:pPr>
            <a:endParaRPr lang="fa-IR" sz="2000" dirty="0"/>
          </a:p>
        </p:txBody>
      </p:sp>
    </p:spTree>
    <p:extLst>
      <p:ext uri="{BB962C8B-B14F-4D97-AF65-F5344CB8AC3E}">
        <p14:creationId xmlns:p14="http://schemas.microsoft.com/office/powerpoint/2010/main" val="653677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نشانه های استرس شغلی</a:t>
            </a:r>
            <a:endParaRPr lang="fa-IR" dirty="0"/>
          </a:p>
        </p:txBody>
      </p:sp>
      <p:sp>
        <p:nvSpPr>
          <p:cNvPr id="3" name="Content Placeholder 2"/>
          <p:cNvSpPr>
            <a:spLocks noGrp="1"/>
          </p:cNvSpPr>
          <p:nvPr>
            <p:ph idx="1"/>
          </p:nvPr>
        </p:nvSpPr>
        <p:spPr/>
        <p:txBody>
          <a:bodyPr/>
          <a:lstStyle/>
          <a:p>
            <a:r>
              <a:rPr lang="fa-IR" dirty="0" smtClean="0">
                <a:solidFill>
                  <a:srgbClr val="FFC000"/>
                </a:solidFill>
              </a:rPr>
              <a:t>نشانه </a:t>
            </a:r>
            <a:r>
              <a:rPr lang="fa-IR" dirty="0">
                <a:solidFill>
                  <a:srgbClr val="FFC000"/>
                </a:solidFill>
              </a:rPr>
              <a:t>هاي جسماني </a:t>
            </a:r>
          </a:p>
          <a:p>
            <a:r>
              <a:rPr lang="fa-IR" dirty="0"/>
              <a:t> </a:t>
            </a:r>
            <a:r>
              <a:rPr lang="fa-IR" dirty="0">
                <a:solidFill>
                  <a:srgbClr val="00B050"/>
                </a:solidFill>
              </a:rPr>
              <a:t>نشانه هاي رفتاري    </a:t>
            </a:r>
            <a:endParaRPr lang="fa-IR" dirty="0" smtClean="0">
              <a:solidFill>
                <a:srgbClr val="00B050"/>
              </a:solidFill>
            </a:endParaRPr>
          </a:p>
          <a:p>
            <a:r>
              <a:rPr lang="fa-IR" dirty="0" smtClean="0">
                <a:solidFill>
                  <a:srgbClr val="FF0000"/>
                </a:solidFill>
              </a:rPr>
              <a:t>نشانه های روانی        </a:t>
            </a:r>
            <a:endParaRPr lang="fa-IR" dirty="0">
              <a:solidFill>
                <a:srgbClr val="FF0000"/>
              </a:solidFill>
            </a:endParaRPr>
          </a:p>
          <a:p>
            <a:pPr algn="just">
              <a:buFont typeface="Wingdings" panose="05000000000000000000" pitchFamily="2" charset="2"/>
              <a:buChar char="v"/>
            </a:pPr>
            <a:r>
              <a:rPr lang="fa-IR" dirty="0"/>
              <a:t>این نشانه ها اغلب همراه با نارضايتي شغلي بروز مي كند. يعني نارضايتي شغلي را مي توان يکي از شايعترين پیامدهاي استرس شغلي به حساب آورد. از ديگر پیامدهاي استرس شغلي مي توان از فرسودگي يا از توان افتادگي نام برد كه داراي سه وجه مي باشد. </a:t>
            </a:r>
          </a:p>
          <a:p>
            <a:pPr algn="just">
              <a:buFont typeface="Wingdings" panose="05000000000000000000" pitchFamily="2" charset="2"/>
              <a:buChar char="v"/>
            </a:pPr>
            <a:r>
              <a:rPr lang="fa-IR" dirty="0"/>
              <a:t>اولین وجه آن فرسودگي جسماني است كه ذخیره هاي انرژي فرد تمام مي شود و به دنبال آن فرسودگي فرا مي رسد. فرد از كاهش توان، خستگي شديد و ضعف كه اغلب هم با بي خوابي همراه است شکوه مي كند                                                     </a:t>
            </a:r>
          </a:p>
          <a:p>
            <a:endParaRPr lang="fa-IR" dirty="0"/>
          </a:p>
        </p:txBody>
      </p:sp>
    </p:spTree>
    <p:extLst>
      <p:ext uri="{BB962C8B-B14F-4D97-AF65-F5344CB8AC3E}">
        <p14:creationId xmlns:p14="http://schemas.microsoft.com/office/powerpoint/2010/main" val="3539764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77334" y="-470265"/>
            <a:ext cx="8596668" cy="339635"/>
          </a:xfrm>
        </p:spPr>
        <p:txBody>
          <a:bodyPr>
            <a:normAutofit fontScale="90000"/>
          </a:bodyPr>
          <a:lstStyle/>
          <a:p>
            <a:endParaRPr lang="fa-IR" dirty="0"/>
          </a:p>
        </p:txBody>
      </p:sp>
      <p:sp>
        <p:nvSpPr>
          <p:cNvPr id="3" name="Content Placeholder 2"/>
          <p:cNvSpPr>
            <a:spLocks noGrp="1"/>
          </p:cNvSpPr>
          <p:nvPr>
            <p:ph idx="1"/>
          </p:nvPr>
        </p:nvSpPr>
        <p:spPr>
          <a:xfrm>
            <a:off x="677334" y="209007"/>
            <a:ext cx="8596668" cy="5832356"/>
          </a:xfrm>
        </p:spPr>
        <p:txBody>
          <a:bodyPr>
            <a:normAutofit/>
          </a:bodyPr>
          <a:lstStyle/>
          <a:p>
            <a:pPr algn="just">
              <a:buFont typeface="Wingdings" panose="05000000000000000000" pitchFamily="2" charset="2"/>
              <a:buChar char="v"/>
            </a:pPr>
            <a:r>
              <a:rPr lang="fa-IR" sz="2400" dirty="0" smtClean="0"/>
              <a:t>دومین </a:t>
            </a:r>
            <a:r>
              <a:rPr lang="fa-IR" sz="2400" dirty="0"/>
              <a:t>وجه از توان افتادگي، فرسودگي عاطفي است وقتي ذخیره هاي جسماني بر اثر ادامه يافتن شرايط شغلي استرس زا كاهش مي يابد ممکن است به موازات آن منابع عاطفي فرد نیز تحلیل </a:t>
            </a:r>
            <a:r>
              <a:rPr lang="fa-IR" sz="2400" dirty="0" smtClean="0"/>
              <a:t>روند.كارمندي </a:t>
            </a:r>
            <a:r>
              <a:rPr lang="fa-IR" sz="2400" dirty="0"/>
              <a:t>كه توانش از دست رفته و بي رمق شده است احساسهايي مانند افسردگي، درماندگي و نومیدي از خود آشکار مي كند. خشنودي كه بیشتر در هنگام ساعات تفريح يا در كنار خانواده و دوستان به دست مي آورد، كاهش مي يابد و روي هم رفته رضايت كلي شخصي از زندگي كم </a:t>
            </a:r>
            <a:r>
              <a:rPr lang="fa-IR" sz="2400" dirty="0" smtClean="0"/>
              <a:t>مي شود</a:t>
            </a:r>
            <a:endParaRPr lang="fa-IR" sz="2400" dirty="0"/>
          </a:p>
          <a:p>
            <a:pPr algn="just">
              <a:buFont typeface="Wingdings" panose="05000000000000000000" pitchFamily="2" charset="2"/>
              <a:buChar char="v"/>
            </a:pPr>
            <a:r>
              <a:rPr lang="fa-IR" sz="2400" dirty="0" smtClean="0"/>
              <a:t>سومین </a:t>
            </a:r>
            <a:r>
              <a:rPr lang="fa-IR" sz="2400" dirty="0"/>
              <a:t>جنبه از توان افتادگي، فرسودگي رواني است كه در اين حالت فرد شاغل نسبت به كار، سازمان و همکاران خود با ديدي منفي برخورد مي كند و قادر نیست احساسات و خواست هاي ديگران را رعايت كند. اين نگرشهاي منفي و گرايشهاي غیرانساني ممکن است به محیط خانوادگي و محفل هاي دوستانه نیز كشیده شود. نه تنها ممکن است شغل خود را رها كند بلکه حتي ممکن </a:t>
            </a:r>
            <a:r>
              <a:rPr lang="fa-IR" sz="2400" dirty="0" smtClean="0"/>
              <a:t>است </a:t>
            </a:r>
            <a:r>
              <a:rPr lang="fa-IR" sz="2400" dirty="0"/>
              <a:t>از حرفه و تخصص خود دست بکشند </a:t>
            </a:r>
          </a:p>
        </p:txBody>
      </p:sp>
    </p:spTree>
    <p:extLst>
      <p:ext uri="{BB962C8B-B14F-4D97-AF65-F5344CB8AC3E}">
        <p14:creationId xmlns:p14="http://schemas.microsoft.com/office/powerpoint/2010/main" val="1161592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1258"/>
            <a:ext cx="8596668" cy="1058092"/>
          </a:xfrm>
        </p:spPr>
        <p:txBody>
          <a:bodyPr/>
          <a:lstStyle/>
          <a:p>
            <a:pPr algn="ctr"/>
            <a:r>
              <a:rPr lang="fa-IR" dirty="0" smtClean="0"/>
              <a:t>نتیجه گیری</a:t>
            </a:r>
            <a:endParaRPr lang="fa-IR" dirty="0"/>
          </a:p>
        </p:txBody>
      </p:sp>
      <p:sp>
        <p:nvSpPr>
          <p:cNvPr id="3" name="Content Placeholder 2"/>
          <p:cNvSpPr>
            <a:spLocks noGrp="1"/>
          </p:cNvSpPr>
          <p:nvPr>
            <p:ph idx="1"/>
          </p:nvPr>
        </p:nvSpPr>
        <p:spPr>
          <a:xfrm>
            <a:off x="677334" y="1097281"/>
            <a:ext cx="8596668" cy="4944082"/>
          </a:xfrm>
        </p:spPr>
        <p:txBody>
          <a:bodyPr>
            <a:normAutofit/>
          </a:bodyPr>
          <a:lstStyle/>
          <a:p>
            <a:pPr>
              <a:buFont typeface="Wingdings" panose="05000000000000000000" pitchFamily="2" charset="2"/>
              <a:buChar char="v"/>
            </a:pPr>
            <a:r>
              <a:rPr lang="fa-IR" sz="2000" dirty="0" smtClean="0"/>
              <a:t>با </a:t>
            </a:r>
            <a:r>
              <a:rPr lang="fa-IR" sz="2000" dirty="0"/>
              <a:t>توجه به اينکه استرس </a:t>
            </a:r>
            <a:r>
              <a:rPr lang="fa-IR" sz="2000" dirty="0" smtClean="0"/>
              <a:t>درکارمندان وبالاخص </a:t>
            </a:r>
            <a:r>
              <a:rPr lang="fa-IR" sz="2000" dirty="0"/>
              <a:t>پرستاران به طور بالقوه نتايج زيان آوري بدنبال خواهد داشت و تعادل جسمي و رواني افراد را بر هم زده و كارائي آنان را در ابعاد مختلف كاهش مي دهد. </a:t>
            </a:r>
            <a:endParaRPr lang="fa-IR" sz="2000" dirty="0" smtClean="0"/>
          </a:p>
          <a:p>
            <a:pPr marL="0" indent="0" algn="just">
              <a:buNone/>
            </a:pPr>
            <a:r>
              <a:rPr lang="fa-IR" sz="2000" dirty="0"/>
              <a:t> </a:t>
            </a:r>
            <a:r>
              <a:rPr lang="fa-IR" sz="2000" dirty="0" smtClean="0"/>
              <a:t> لذا </a:t>
            </a:r>
            <a:r>
              <a:rPr lang="fa-IR" sz="2000" dirty="0"/>
              <a:t>جهت كنترل اين عوامل، مواردي در ذيل به عنوان راه كار مقابله با استرس در </a:t>
            </a:r>
            <a:r>
              <a:rPr lang="fa-IR" sz="2000" dirty="0" smtClean="0"/>
              <a:t>       پرستاران </a:t>
            </a:r>
            <a:r>
              <a:rPr lang="fa-IR" sz="2000" dirty="0"/>
              <a:t>پیشنهاد مي شود</a:t>
            </a:r>
            <a:r>
              <a:rPr lang="fa-IR" sz="2000" dirty="0" smtClean="0"/>
              <a:t>.</a:t>
            </a:r>
          </a:p>
          <a:p>
            <a:pPr>
              <a:buFont typeface="Wingdings" panose="05000000000000000000" pitchFamily="2" charset="2"/>
              <a:buChar char="v"/>
            </a:pPr>
            <a:r>
              <a:rPr lang="fa-IR" sz="2000" dirty="0" smtClean="0"/>
              <a:t>برگزاري </a:t>
            </a:r>
            <a:r>
              <a:rPr lang="fa-IR" sz="2000" dirty="0"/>
              <a:t>كارگاه مديريت استرس به منظور ارتقاء </a:t>
            </a:r>
            <a:r>
              <a:rPr lang="fa-IR" sz="2000" dirty="0" smtClean="0"/>
              <a:t>مهارت پرستاران دركنترل استرس.</a:t>
            </a:r>
          </a:p>
          <a:p>
            <a:pPr marL="0" indent="0">
              <a:buNone/>
            </a:pPr>
            <a:endParaRPr lang="fa-IR" sz="2000" dirty="0" smtClean="0"/>
          </a:p>
          <a:p>
            <a:pPr>
              <a:buFont typeface="Wingdings" panose="05000000000000000000" pitchFamily="2" charset="2"/>
              <a:buChar char="v"/>
            </a:pPr>
            <a:r>
              <a:rPr lang="fa-IR" sz="2000" dirty="0" smtClean="0"/>
              <a:t>برگزاري </a:t>
            </a:r>
            <a:r>
              <a:rPr lang="fa-IR" sz="2000" dirty="0"/>
              <a:t>جلسات منظم براي پرستاران در بیمارستان و تشويق </a:t>
            </a:r>
            <a:r>
              <a:rPr lang="fa-IR" sz="2000" dirty="0" smtClean="0"/>
              <a:t> </a:t>
            </a:r>
            <a:r>
              <a:rPr lang="fa-IR" sz="2000" dirty="0"/>
              <a:t>آنان به ابراز مشکلات و نارسائي هاي موجود در محیط كار و اقدام به حل مشکل. </a:t>
            </a:r>
            <a:endParaRPr lang="fa-IR" sz="2000" dirty="0" smtClean="0"/>
          </a:p>
          <a:p>
            <a:pPr marL="0" indent="0">
              <a:buNone/>
            </a:pPr>
            <a:endParaRPr lang="fa-IR" sz="2000" dirty="0"/>
          </a:p>
          <a:p>
            <a:pPr>
              <a:buFont typeface="Wingdings" panose="05000000000000000000" pitchFamily="2" charset="2"/>
              <a:buChar char="v"/>
            </a:pPr>
            <a:r>
              <a:rPr lang="fa-IR" sz="2000" dirty="0" smtClean="0"/>
              <a:t>انجام </a:t>
            </a:r>
            <a:r>
              <a:rPr lang="fa-IR" sz="2000" dirty="0"/>
              <a:t>بررسي هاي بیشتر در زمینه سبب شناسي استرس </a:t>
            </a:r>
            <a:r>
              <a:rPr lang="fa-IR" sz="2000" dirty="0" smtClean="0"/>
              <a:t>شغلي </a:t>
            </a:r>
            <a:r>
              <a:rPr lang="fa-IR" sz="2000" dirty="0"/>
              <a:t>در پرستاران و ارائه راهکار هاي كاربردي در راستاي كاهش عوامل استرس زا.</a:t>
            </a:r>
          </a:p>
        </p:txBody>
      </p:sp>
    </p:spTree>
    <p:extLst>
      <p:ext uri="{BB962C8B-B14F-4D97-AF65-F5344CB8AC3E}">
        <p14:creationId xmlns:p14="http://schemas.microsoft.com/office/powerpoint/2010/main" val="3472814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6107" y="300446"/>
            <a:ext cx="7772400" cy="979714"/>
          </a:xfrm>
        </p:spPr>
        <p:txBody>
          <a:bodyPr/>
          <a:lstStyle/>
          <a:p>
            <a:pPr algn="ctr"/>
            <a:r>
              <a:rPr lang="fa-IR" sz="4400" b="1" dirty="0"/>
              <a:t>استرس شغلی و مدیریت آن</a:t>
            </a:r>
            <a:endParaRPr lang="en-US" sz="4400" dirty="0"/>
          </a:p>
        </p:txBody>
      </p:sp>
      <p:sp>
        <p:nvSpPr>
          <p:cNvPr id="3" name="Subtitle 2"/>
          <p:cNvSpPr>
            <a:spLocks noGrp="1"/>
          </p:cNvSpPr>
          <p:nvPr>
            <p:ph type="subTitle" idx="1"/>
          </p:nvPr>
        </p:nvSpPr>
        <p:spPr>
          <a:xfrm>
            <a:off x="2999656" y="1700808"/>
            <a:ext cx="6400800" cy="4464496"/>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210" y="1522979"/>
            <a:ext cx="6701246" cy="482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26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20800"/>
            <a:ext cx="8596668" cy="1320800"/>
          </a:xfrm>
        </p:spPr>
        <p:txBody>
          <a:bodyPr/>
          <a:lstStyle/>
          <a:p>
            <a:endParaRPr lang="fa-IR"/>
          </a:p>
        </p:txBody>
      </p:sp>
      <p:sp>
        <p:nvSpPr>
          <p:cNvPr id="3" name="Content Placeholder 2"/>
          <p:cNvSpPr>
            <a:spLocks noGrp="1"/>
          </p:cNvSpPr>
          <p:nvPr>
            <p:ph idx="1"/>
          </p:nvPr>
        </p:nvSpPr>
        <p:spPr>
          <a:xfrm>
            <a:off x="546705" y="522514"/>
            <a:ext cx="8596668" cy="6191795"/>
          </a:xfrm>
        </p:spPr>
        <p:txBody>
          <a:bodyPr>
            <a:normAutofit/>
          </a:bodyPr>
          <a:lstStyle/>
          <a:p>
            <a:pPr>
              <a:buFont typeface="Wingdings" panose="05000000000000000000" pitchFamily="2" charset="2"/>
              <a:buChar char="v"/>
            </a:pPr>
            <a:r>
              <a:rPr lang="fa-IR" sz="2400" dirty="0" smtClean="0"/>
              <a:t> </a:t>
            </a:r>
            <a:r>
              <a:rPr lang="fa-IR" sz="2400" dirty="0"/>
              <a:t>راه اندازي مراكز مشاوره بهداشت روان در محیط هاي بالیني. </a:t>
            </a:r>
            <a:endParaRPr lang="fa-IR" sz="2400" dirty="0" smtClean="0"/>
          </a:p>
          <a:p>
            <a:pPr marL="0" indent="0">
              <a:buNone/>
            </a:pPr>
            <a:endParaRPr lang="fa-IR" sz="2400" dirty="0"/>
          </a:p>
          <a:p>
            <a:pPr>
              <a:buFont typeface="Wingdings" panose="05000000000000000000" pitchFamily="2" charset="2"/>
              <a:buChar char="v"/>
            </a:pPr>
            <a:r>
              <a:rPr lang="fa-IR" sz="2400" dirty="0" smtClean="0"/>
              <a:t>افزايش </a:t>
            </a:r>
            <a:r>
              <a:rPr lang="fa-IR" sz="2400" dirty="0"/>
              <a:t>سطح آگاهي مديران پرستاري در زمینه برنامه </a:t>
            </a:r>
            <a:r>
              <a:rPr lang="fa-IR" sz="2400" dirty="0" smtClean="0"/>
              <a:t>ريزي </a:t>
            </a:r>
            <a:r>
              <a:rPr lang="fa-IR" sz="2400" dirty="0"/>
              <a:t>هر چه بهتر و كاهش استرس محیط كار. </a:t>
            </a:r>
            <a:endParaRPr lang="fa-IR" sz="2400" dirty="0" smtClean="0"/>
          </a:p>
          <a:p>
            <a:pPr marL="0" indent="0">
              <a:buNone/>
            </a:pPr>
            <a:endParaRPr lang="fa-IR" sz="2400" dirty="0"/>
          </a:p>
          <a:p>
            <a:pPr>
              <a:buFont typeface="Wingdings" panose="05000000000000000000" pitchFamily="2" charset="2"/>
              <a:buChar char="v"/>
            </a:pPr>
            <a:r>
              <a:rPr lang="fa-IR" sz="2400" dirty="0" smtClean="0"/>
              <a:t>ايجاد </a:t>
            </a:r>
            <a:r>
              <a:rPr lang="fa-IR" sz="2400" dirty="0"/>
              <a:t>انگیزه در كاركنان چون استرس شغلي با نگرش، علاقه و </a:t>
            </a:r>
            <a:r>
              <a:rPr lang="fa-IR" sz="2400" dirty="0" smtClean="0"/>
              <a:t>انگیزه </a:t>
            </a:r>
            <a:r>
              <a:rPr lang="fa-IR" sz="2400" dirty="0"/>
              <a:t>در ارتباط است. بنابراين مي توان چنین تصور كرد افرادي كه براي شغل خود انگیزه بیشتري دارند، استرس كمتري دارند. </a:t>
            </a:r>
            <a:endParaRPr lang="fa-IR" sz="2400" dirty="0" smtClean="0"/>
          </a:p>
          <a:p>
            <a:pPr marL="0" indent="0">
              <a:buNone/>
            </a:pPr>
            <a:endParaRPr lang="fa-IR" sz="2400" dirty="0" smtClean="0"/>
          </a:p>
          <a:p>
            <a:pPr>
              <a:buFont typeface="Wingdings" panose="05000000000000000000" pitchFamily="2" charset="2"/>
              <a:buChar char="v"/>
            </a:pPr>
            <a:r>
              <a:rPr lang="fa-IR" sz="2400" dirty="0" smtClean="0"/>
              <a:t>فراهم </a:t>
            </a:r>
            <a:r>
              <a:rPr lang="fa-IR" sz="2400" dirty="0"/>
              <a:t>كردن امکانات رفاهي در بخش ها، آموزش </a:t>
            </a:r>
            <a:r>
              <a:rPr lang="fa-IR" sz="2400" dirty="0" smtClean="0"/>
              <a:t>پیوسته، حمايت   اجتماعي </a:t>
            </a:r>
            <a:r>
              <a:rPr lang="fa-IR" sz="2400" dirty="0"/>
              <a:t>و ايجاد اعتماد به نفس، حمايت هاي حرفه اي، فعالیتهاي تفريحي و رفاهي و مشخص بودن نقش </a:t>
            </a:r>
            <a:r>
              <a:rPr lang="fa-IR" sz="2400" dirty="0" smtClean="0"/>
              <a:t>افراد درسازمان</a:t>
            </a:r>
            <a:endParaRPr lang="fa-IR" sz="2400" dirty="0"/>
          </a:p>
        </p:txBody>
      </p:sp>
    </p:spTree>
    <p:extLst>
      <p:ext uri="{BB962C8B-B14F-4D97-AF65-F5344CB8AC3E}">
        <p14:creationId xmlns:p14="http://schemas.microsoft.com/office/powerpoint/2010/main" val="1414821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77334" y="-496389"/>
            <a:ext cx="8596668" cy="91440"/>
          </a:xfrm>
        </p:spPr>
        <p:txBody>
          <a:bodyPr>
            <a:normAutofit fontScale="90000"/>
          </a:bodyPr>
          <a:lstStyle/>
          <a:p>
            <a:endParaRPr lang="fa-IR" dirty="0"/>
          </a:p>
        </p:txBody>
      </p:sp>
      <p:sp>
        <p:nvSpPr>
          <p:cNvPr id="3" name="Content Placeholder 2"/>
          <p:cNvSpPr>
            <a:spLocks noGrp="1"/>
          </p:cNvSpPr>
          <p:nvPr>
            <p:ph idx="1"/>
          </p:nvPr>
        </p:nvSpPr>
        <p:spPr>
          <a:xfrm>
            <a:off x="677334" y="344852"/>
            <a:ext cx="8596668" cy="6186577"/>
          </a:xfrm>
        </p:spPr>
        <p:txBody>
          <a:bodyPr>
            <a:normAutofit/>
          </a:bodyPr>
          <a:lstStyle/>
          <a:p>
            <a:pPr>
              <a:buFont typeface="Wingdings" panose="05000000000000000000" pitchFamily="2" charset="2"/>
              <a:buChar char="v"/>
            </a:pPr>
            <a:r>
              <a:rPr lang="fa-IR" sz="2400" dirty="0" smtClean="0"/>
              <a:t>تفکر عمیق و آرمان دار و متوجه هدف</a:t>
            </a:r>
          </a:p>
          <a:p>
            <a:pPr>
              <a:buFont typeface="Wingdings" panose="05000000000000000000" pitchFamily="2" charset="2"/>
              <a:buChar char="v"/>
            </a:pPr>
            <a:r>
              <a:rPr lang="fa-IR" sz="2400" dirty="0" smtClean="0"/>
              <a:t>مدیریت زمان (تدوین برنامه زمان بندی شده)</a:t>
            </a:r>
          </a:p>
          <a:p>
            <a:pPr>
              <a:buFont typeface="Wingdings" panose="05000000000000000000" pitchFamily="2" charset="2"/>
              <a:buChar char="v"/>
            </a:pPr>
            <a:r>
              <a:rPr lang="fa-IR" sz="2400" dirty="0" smtClean="0"/>
              <a:t>روی آوردن به طنز و شوخی</a:t>
            </a:r>
          </a:p>
          <a:p>
            <a:pPr>
              <a:buFont typeface="Wingdings" panose="05000000000000000000" pitchFamily="2" charset="2"/>
              <a:buChar char="v"/>
            </a:pPr>
            <a:r>
              <a:rPr lang="fa-IR" sz="2400" dirty="0" smtClean="0"/>
              <a:t>استرس دیگران را تقبل نکنید و به خاطر داشته باشید که شما میتوانید تنها خودتان را تغییر دهید نه دیگران را</a:t>
            </a:r>
          </a:p>
          <a:p>
            <a:pPr>
              <a:buFont typeface="Wingdings" panose="05000000000000000000" pitchFamily="2" charset="2"/>
              <a:buChar char="v"/>
            </a:pPr>
            <a:r>
              <a:rPr lang="fa-IR" sz="2400" dirty="0" smtClean="0"/>
              <a:t>حمایت های احتماعی </a:t>
            </a:r>
          </a:p>
          <a:p>
            <a:pPr>
              <a:buFont typeface="Wingdings" panose="05000000000000000000" pitchFamily="2" charset="2"/>
              <a:buChar char="v"/>
            </a:pPr>
            <a:r>
              <a:rPr lang="fa-IR" sz="2400" dirty="0" smtClean="0"/>
              <a:t>سخت ترین کارها یا وظایفی که بیشترین استرس را به همراه دارند اول از همه در طول رو انجام دهید و برنامه ریزی کنید</a:t>
            </a:r>
          </a:p>
          <a:p>
            <a:pPr>
              <a:buFont typeface="Wingdings" panose="05000000000000000000" pitchFamily="2" charset="2"/>
              <a:buChar char="v"/>
            </a:pPr>
            <a:r>
              <a:rPr lang="fa-IR" sz="2400" dirty="0" smtClean="0"/>
              <a:t>ورزش کنید</a:t>
            </a:r>
          </a:p>
          <a:p>
            <a:pPr>
              <a:buFont typeface="Wingdings" panose="05000000000000000000" pitchFamily="2" charset="2"/>
              <a:buChar char="v"/>
            </a:pPr>
            <a:r>
              <a:rPr lang="fa-IR" sz="2400" dirty="0" smtClean="0"/>
              <a:t>خود خواهی دیکر خواهانه و احساس مفید بودن</a:t>
            </a:r>
          </a:p>
          <a:p>
            <a:pPr>
              <a:buFont typeface="Wingdings" panose="05000000000000000000" pitchFamily="2" charset="2"/>
              <a:buChar char="v"/>
            </a:pPr>
            <a:endParaRPr lang="fa-IR" sz="2400" dirty="0" smtClean="0"/>
          </a:p>
          <a:p>
            <a:pPr>
              <a:buFont typeface="Wingdings" panose="05000000000000000000" pitchFamily="2" charset="2"/>
              <a:buChar char="v"/>
            </a:pPr>
            <a:endParaRPr lang="fa-IR" sz="2400" dirty="0"/>
          </a:p>
        </p:txBody>
      </p:sp>
    </p:spTree>
    <p:extLst>
      <p:ext uri="{BB962C8B-B14F-4D97-AF65-F5344CB8AC3E}">
        <p14:creationId xmlns:p14="http://schemas.microsoft.com/office/powerpoint/2010/main" val="2605990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950"/>
            <a:ext cx="8596668" cy="875210"/>
          </a:xfrm>
        </p:spPr>
        <p:txBody>
          <a:bodyPr/>
          <a:lstStyle/>
          <a:p>
            <a:pPr algn="ctr"/>
            <a:r>
              <a:rPr lang="fa-IR" dirty="0" smtClean="0"/>
              <a:t>سخن آخر</a:t>
            </a:r>
            <a:endParaRPr lang="fa-IR" dirty="0"/>
          </a:p>
        </p:txBody>
      </p:sp>
      <p:sp>
        <p:nvSpPr>
          <p:cNvPr id="3" name="Content Placeholder 2"/>
          <p:cNvSpPr>
            <a:spLocks noGrp="1"/>
          </p:cNvSpPr>
          <p:nvPr>
            <p:ph idx="1"/>
          </p:nvPr>
        </p:nvSpPr>
        <p:spPr>
          <a:xfrm>
            <a:off x="677334" y="1280160"/>
            <a:ext cx="8596668" cy="5068389"/>
          </a:xfrm>
        </p:spPr>
        <p:txBody>
          <a:bodyPr>
            <a:noAutofit/>
          </a:bodyPr>
          <a:lstStyle/>
          <a:p>
            <a:pPr marL="0" indent="0" algn="just">
              <a:buNone/>
            </a:pPr>
            <a:r>
              <a:rPr lang="fa-IR" sz="2400" dirty="0" smtClean="0">
                <a:solidFill>
                  <a:srgbClr val="002060"/>
                </a:solidFill>
              </a:rPr>
              <a:t>با </a:t>
            </a:r>
            <a:r>
              <a:rPr lang="fa-IR" sz="2400" dirty="0">
                <a:solidFill>
                  <a:srgbClr val="002060"/>
                </a:solidFill>
              </a:rPr>
              <a:t>اين که نمی توان به </a:t>
            </a:r>
            <a:r>
              <a:rPr lang="fa-IR" sz="2400" dirty="0" smtClean="0">
                <a:solidFill>
                  <a:srgbClr val="002060"/>
                </a:solidFill>
              </a:rPr>
              <a:t>استرس </a:t>
            </a:r>
            <a:r>
              <a:rPr lang="fa-IR" sz="2400" dirty="0">
                <a:solidFill>
                  <a:srgbClr val="002060"/>
                </a:solidFill>
              </a:rPr>
              <a:t>به عنوان </a:t>
            </a:r>
            <a:r>
              <a:rPr lang="fa-IR" sz="2400" dirty="0" smtClean="0">
                <a:solidFill>
                  <a:srgbClr val="002060"/>
                </a:solidFill>
              </a:rPr>
              <a:t>يک </a:t>
            </a:r>
            <a:r>
              <a:rPr lang="fa-IR" sz="2400" dirty="0">
                <a:solidFill>
                  <a:srgbClr val="002060"/>
                </a:solidFill>
              </a:rPr>
              <a:t>پديده منفی </a:t>
            </a:r>
            <a:r>
              <a:rPr lang="fa-IR" sz="2400" dirty="0" smtClean="0">
                <a:solidFill>
                  <a:srgbClr val="002060"/>
                </a:solidFill>
              </a:rPr>
              <a:t>هميشگی </a:t>
            </a:r>
            <a:r>
              <a:rPr lang="fa-IR" sz="2400" dirty="0">
                <a:solidFill>
                  <a:srgbClr val="002060"/>
                </a:solidFill>
              </a:rPr>
              <a:t>نگريست و </a:t>
            </a:r>
            <a:r>
              <a:rPr lang="fa-IR" sz="2400" dirty="0" smtClean="0">
                <a:solidFill>
                  <a:srgbClr val="002060"/>
                </a:solidFill>
              </a:rPr>
              <a:t>استرس </a:t>
            </a:r>
            <a:r>
              <a:rPr lang="fa-IR" sz="2400" dirty="0">
                <a:solidFill>
                  <a:srgbClr val="002060"/>
                </a:solidFill>
              </a:rPr>
              <a:t>های مثبت نيز وجود دارد اما  به هر حال </a:t>
            </a:r>
            <a:r>
              <a:rPr lang="fa-IR" sz="2400" dirty="0" smtClean="0">
                <a:solidFill>
                  <a:srgbClr val="002060"/>
                </a:solidFill>
              </a:rPr>
              <a:t>استرس</a:t>
            </a:r>
            <a:r>
              <a:rPr lang="fa-IR" sz="2400" dirty="0">
                <a:solidFill>
                  <a:srgbClr val="002060"/>
                </a:solidFill>
              </a:rPr>
              <a:t>، اثرات فراواني بر عملکرد و فعاليت هاي اعضاي </a:t>
            </a:r>
            <a:r>
              <a:rPr lang="fa-IR" sz="2400" dirty="0" smtClean="0">
                <a:solidFill>
                  <a:srgbClr val="002060"/>
                </a:solidFill>
              </a:rPr>
              <a:t>سازمان </a:t>
            </a:r>
            <a:r>
              <a:rPr lang="fa-IR" sz="2400" dirty="0">
                <a:solidFill>
                  <a:srgbClr val="002060"/>
                </a:solidFill>
              </a:rPr>
              <a:t>دارد .مديران،کارکنان و  ارباب رجوع سازمان، تحت تاثير </a:t>
            </a:r>
            <a:r>
              <a:rPr lang="fa-IR" sz="2400" dirty="0" smtClean="0">
                <a:solidFill>
                  <a:srgbClr val="002060"/>
                </a:solidFill>
              </a:rPr>
              <a:t>فشارهاي </a:t>
            </a:r>
            <a:r>
              <a:rPr lang="fa-IR" sz="2400" dirty="0">
                <a:solidFill>
                  <a:srgbClr val="002060"/>
                </a:solidFill>
              </a:rPr>
              <a:t>عصبي، دچار حالات رواني خاصي مي </a:t>
            </a:r>
            <a:r>
              <a:rPr lang="fa-IR" sz="2400" dirty="0" smtClean="0">
                <a:solidFill>
                  <a:srgbClr val="002060"/>
                </a:solidFill>
              </a:rPr>
              <a:t>شوند </a:t>
            </a:r>
            <a:r>
              <a:rPr lang="fa-IR" sz="2400" dirty="0">
                <a:solidFill>
                  <a:srgbClr val="002060"/>
                </a:solidFill>
              </a:rPr>
              <a:t>و دست به اعمالي مي زنند که </a:t>
            </a:r>
            <a:r>
              <a:rPr lang="fa-IR" sz="2400" dirty="0" smtClean="0">
                <a:solidFill>
                  <a:srgbClr val="002060"/>
                </a:solidFill>
              </a:rPr>
              <a:t>مستقيما </a:t>
            </a:r>
            <a:r>
              <a:rPr lang="fa-IR" sz="2400" dirty="0">
                <a:solidFill>
                  <a:srgbClr val="002060"/>
                </a:solidFill>
              </a:rPr>
              <a:t>در فعاليت ها و بازدهی  </a:t>
            </a:r>
            <a:r>
              <a:rPr lang="fa-IR" sz="2400" dirty="0" smtClean="0">
                <a:solidFill>
                  <a:srgbClr val="002060"/>
                </a:solidFill>
              </a:rPr>
              <a:t>سازمان </a:t>
            </a:r>
            <a:r>
              <a:rPr lang="fa-IR" sz="2400" dirty="0">
                <a:solidFill>
                  <a:srgbClr val="002060"/>
                </a:solidFill>
              </a:rPr>
              <a:t>منعکس مي گردد.بنابر اين مديريت کردن استرس و استفاده از آن در جهت </a:t>
            </a:r>
            <a:r>
              <a:rPr lang="fa-IR" sz="2400" dirty="0" smtClean="0">
                <a:solidFill>
                  <a:srgbClr val="002060"/>
                </a:solidFill>
              </a:rPr>
              <a:t>خلاقيت </a:t>
            </a:r>
            <a:r>
              <a:rPr lang="fa-IR" sz="2400" dirty="0">
                <a:solidFill>
                  <a:srgbClr val="002060"/>
                </a:solidFill>
              </a:rPr>
              <a:t>و حرکت سريع تر به سمت اهداف سازمانی يکی از اهدافی می باشد که به تازگی در سازمان ها رواج پيدا کرده است. سازمان ها با آموزش موثر کارکنان و مديران با هدف شناخت بهتر عوامل بوجود آورنده استرس  و مديريت کردن بهتر آن می توانند از استرس ها ی منفی و عواقب آن پيشگيری کنند</a:t>
            </a:r>
          </a:p>
        </p:txBody>
      </p:sp>
    </p:spTree>
    <p:extLst>
      <p:ext uri="{BB962C8B-B14F-4D97-AF65-F5344CB8AC3E}">
        <p14:creationId xmlns:p14="http://schemas.microsoft.com/office/powerpoint/2010/main" val="3301902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774" y="2085703"/>
            <a:ext cx="8596668" cy="3165566"/>
          </a:xfrm>
        </p:spPr>
        <p:txBody>
          <a:bodyPr>
            <a:normAutofit/>
          </a:bodyPr>
          <a:lstStyle/>
          <a:p>
            <a:pPr algn="ctr"/>
            <a:r>
              <a:rPr lang="fa-IR" sz="8000" dirty="0" smtClean="0"/>
              <a:t>با تشکر از توجه شما عزیزان</a:t>
            </a:r>
            <a:endParaRPr lang="fa-IR" sz="8000" dirty="0"/>
          </a:p>
        </p:txBody>
      </p:sp>
    </p:spTree>
    <p:extLst>
      <p:ext uri="{BB962C8B-B14F-4D97-AF65-F5344CB8AC3E}">
        <p14:creationId xmlns:p14="http://schemas.microsoft.com/office/powerpoint/2010/main" val="2157593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000" dirty="0" smtClean="0"/>
              <a:t>تعریف استرس</a:t>
            </a:r>
            <a:endParaRPr lang="fa-IR" sz="6000" dirty="0"/>
          </a:p>
        </p:txBody>
      </p:sp>
      <p:sp>
        <p:nvSpPr>
          <p:cNvPr id="3" name="Content Placeholder 2"/>
          <p:cNvSpPr>
            <a:spLocks noGrp="1"/>
          </p:cNvSpPr>
          <p:nvPr>
            <p:ph idx="1"/>
          </p:nvPr>
        </p:nvSpPr>
        <p:spPr/>
        <p:txBody>
          <a:bodyPr>
            <a:normAutofit/>
          </a:bodyPr>
          <a:lstStyle/>
          <a:p>
            <a:pPr>
              <a:lnSpc>
                <a:spcPct val="90000"/>
              </a:lnSpc>
              <a:buClr>
                <a:schemeClr val="folHlink"/>
              </a:buClr>
              <a:buFont typeface="Wingdings" panose="05000000000000000000" pitchFamily="2" charset="2"/>
              <a:buChar char="Ø"/>
            </a:pPr>
            <a:r>
              <a:rPr lang="fa-IR" altLang="fa-IR" sz="2800" dirty="0">
                <a:solidFill>
                  <a:schemeClr val="accent2"/>
                </a:solidFill>
              </a:rPr>
              <a:t>فشار و نيرو </a:t>
            </a:r>
          </a:p>
          <a:p>
            <a:pPr>
              <a:lnSpc>
                <a:spcPct val="90000"/>
              </a:lnSpc>
              <a:buClr>
                <a:schemeClr val="folHlink"/>
              </a:buClr>
              <a:buFont typeface="Wingdings" panose="05000000000000000000" pitchFamily="2" charset="2"/>
              <a:buChar char="Ø"/>
            </a:pPr>
            <a:endParaRPr lang="fa-IR" altLang="fa-IR" sz="2800" dirty="0">
              <a:solidFill>
                <a:schemeClr val="accent2"/>
              </a:solidFill>
            </a:endParaRPr>
          </a:p>
          <a:p>
            <a:pPr>
              <a:lnSpc>
                <a:spcPct val="90000"/>
              </a:lnSpc>
              <a:buClr>
                <a:schemeClr val="folHlink"/>
              </a:buClr>
              <a:buFont typeface="Wingdings" panose="05000000000000000000" pitchFamily="2" charset="2"/>
              <a:buChar char="Ø"/>
            </a:pPr>
            <a:r>
              <a:rPr lang="fa-IR" altLang="fa-IR" sz="2800" dirty="0">
                <a:solidFill>
                  <a:schemeClr val="accent2"/>
                </a:solidFill>
              </a:rPr>
              <a:t>فشارهاي روحي رواني وارده بر انسان</a:t>
            </a:r>
          </a:p>
          <a:p>
            <a:pPr>
              <a:lnSpc>
                <a:spcPct val="90000"/>
              </a:lnSpc>
              <a:buClr>
                <a:schemeClr val="folHlink"/>
              </a:buClr>
              <a:buFont typeface="Wingdings" panose="05000000000000000000" pitchFamily="2" charset="2"/>
              <a:buChar char="Ø"/>
            </a:pPr>
            <a:endParaRPr lang="fa-IR" altLang="fa-IR" sz="2800" dirty="0">
              <a:solidFill>
                <a:schemeClr val="accent2"/>
              </a:solidFill>
            </a:endParaRPr>
          </a:p>
          <a:p>
            <a:pPr>
              <a:lnSpc>
                <a:spcPct val="90000"/>
              </a:lnSpc>
              <a:buClr>
                <a:schemeClr val="folHlink"/>
              </a:buClr>
              <a:buFont typeface="Wingdings" panose="05000000000000000000" pitchFamily="2" charset="2"/>
              <a:buChar char="Ø"/>
            </a:pPr>
            <a:r>
              <a:rPr lang="fa-IR" altLang="fa-IR" sz="2800" dirty="0">
                <a:solidFill>
                  <a:schemeClr val="accent2"/>
                </a:solidFill>
              </a:rPr>
              <a:t>استرس مجموع واكنش هاي جسمي روحي رواني ذهني ورفتاري است كه ارگانيسم انسان در برابر عوامل دروني يا بيروني بر هم زننده ثبات و تعادل طبيعي ودروني بدن نشان مي دهد.</a:t>
            </a:r>
            <a:endParaRPr lang="en-US" altLang="fa-IR" sz="2800" dirty="0">
              <a:solidFill>
                <a:schemeClr val="accent2"/>
              </a:solidFill>
            </a:endParaRPr>
          </a:p>
          <a:p>
            <a:endParaRPr lang="fa-IR" sz="2800" dirty="0"/>
          </a:p>
        </p:txBody>
      </p:sp>
    </p:spTree>
    <p:extLst>
      <p:ext uri="{BB962C8B-B14F-4D97-AF65-F5344CB8AC3E}">
        <p14:creationId xmlns:p14="http://schemas.microsoft.com/office/powerpoint/2010/main" val="192697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086" y="-1320800"/>
            <a:ext cx="8479103" cy="693783"/>
          </a:xfrm>
        </p:spPr>
        <p:txBody>
          <a:bodyPr/>
          <a:lstStyle/>
          <a:p>
            <a:endParaRPr lang="fa-IR"/>
          </a:p>
        </p:txBody>
      </p:sp>
      <p:sp>
        <p:nvSpPr>
          <p:cNvPr id="3" name="Content Placeholder 2"/>
          <p:cNvSpPr>
            <a:spLocks noGrp="1"/>
          </p:cNvSpPr>
          <p:nvPr>
            <p:ph idx="1"/>
          </p:nvPr>
        </p:nvSpPr>
        <p:spPr>
          <a:xfrm>
            <a:off x="834087" y="645886"/>
            <a:ext cx="8596668" cy="4669762"/>
          </a:xfrm>
        </p:spPr>
        <p:txBody>
          <a:bodyPr>
            <a:noAutofit/>
          </a:bodyPr>
          <a:lstStyle/>
          <a:p>
            <a:r>
              <a:rPr lang="fa-IR" sz="2400" dirty="0"/>
              <a:t>کار، </a:t>
            </a:r>
            <a:r>
              <a:rPr lang="fa-IR" sz="2400" dirty="0" smtClean="0"/>
              <a:t>جنبه </a:t>
            </a:r>
            <a:r>
              <a:rPr lang="fa-IR" sz="2400" dirty="0"/>
              <a:t>ای از </a:t>
            </a:r>
            <a:r>
              <a:rPr lang="fa-IR" sz="2400" dirty="0" smtClean="0"/>
              <a:t>زندگی است </a:t>
            </a:r>
            <a:r>
              <a:rPr lang="fa-IR" sz="2400" dirty="0"/>
              <a:t>که صرف نظر از منابع مالی برخی از نياز های </a:t>
            </a:r>
            <a:r>
              <a:rPr lang="fa-IR" sz="2400" dirty="0" smtClean="0"/>
              <a:t>اساسی </a:t>
            </a:r>
            <a:r>
              <a:rPr lang="fa-IR" sz="2400" dirty="0"/>
              <a:t>آدمی </a:t>
            </a:r>
            <a:r>
              <a:rPr lang="fa-IR" sz="2400" dirty="0" smtClean="0"/>
              <a:t>نظير </a:t>
            </a:r>
            <a:r>
              <a:rPr lang="fa-IR" sz="2400" dirty="0"/>
              <a:t>تحرک روانی و بدنی، نيازهای اجتماعی و </a:t>
            </a:r>
            <a:r>
              <a:rPr lang="fa-IR" sz="2400" dirty="0" smtClean="0"/>
              <a:t>احساسات </a:t>
            </a:r>
            <a:r>
              <a:rPr lang="fa-IR" sz="2400" dirty="0"/>
              <a:t>خود </a:t>
            </a:r>
            <a:r>
              <a:rPr lang="fa-IR" sz="2400" dirty="0" smtClean="0"/>
              <a:t>ارزشمندی </a:t>
            </a:r>
            <a:r>
              <a:rPr lang="fa-IR" sz="2400" dirty="0"/>
              <a:t>را ارضاء می کند. با وجود اين، کار می تواند منبع </a:t>
            </a:r>
            <a:r>
              <a:rPr lang="fa-IR" sz="2400" dirty="0" smtClean="0"/>
              <a:t>فشار </a:t>
            </a:r>
            <a:r>
              <a:rPr lang="fa-IR" sz="2400" dirty="0"/>
              <a:t>روانی نيز  باشد. در دهه اخير موضوع استرس و آثار آن در سازمان ها مورد توجه بسيار قرار گرفته است . با وجود اين که استرس  مثبت نيز وجود دارد اما زمانی که از </a:t>
            </a:r>
            <a:r>
              <a:rPr lang="fa-IR" sz="2400" dirty="0" smtClean="0"/>
              <a:t>استرس </a:t>
            </a:r>
            <a:r>
              <a:rPr lang="fa-IR" sz="2400" dirty="0"/>
              <a:t>صحبت می </a:t>
            </a:r>
            <a:r>
              <a:rPr lang="fa-IR" sz="2400" dirty="0" smtClean="0"/>
              <a:t>شود بيشتر </a:t>
            </a:r>
            <a:r>
              <a:rPr lang="fa-IR" sz="2400" dirty="0"/>
              <a:t>به عوارض و جنبه های منفی آن توجه می </a:t>
            </a:r>
            <a:r>
              <a:rPr lang="fa-IR" sz="2400" dirty="0" smtClean="0"/>
              <a:t>شود </a:t>
            </a:r>
            <a:r>
              <a:rPr lang="fa-IR" sz="2400" dirty="0"/>
              <a:t>. به هر حال استرس اثرات فراواني بر عملكرد و فعاليت هاي اعضاي سازمان دارد .مديران،کارکنان و ارباب رجوع سازمان تحت تاثير فشارهاي عصبي،  دچار حالات رواني خاصي مي شوند و دست به اعمالي مي زنند که مستقيما در فعاليت ها و بازدهی  سازمان منعكس مي </a:t>
            </a:r>
            <a:r>
              <a:rPr lang="fa-IR" sz="2400" dirty="0" smtClean="0"/>
              <a:t>گردد.فشارهای </a:t>
            </a:r>
            <a:r>
              <a:rPr lang="fa-IR" sz="2400" dirty="0"/>
              <a:t>عصبی علاوه بر تاثيرات روانی، تاثيرات </a:t>
            </a:r>
            <a:r>
              <a:rPr lang="fa-IR" sz="2400" dirty="0" smtClean="0"/>
              <a:t>جسمانی </a:t>
            </a:r>
            <a:r>
              <a:rPr lang="fa-IR" sz="2400" dirty="0"/>
              <a:t>نيز دارند. استرس های شديد باعث تزلزل در اهداف و راه های نيل به آن می </a:t>
            </a:r>
            <a:r>
              <a:rPr lang="fa-IR" sz="2400" dirty="0" smtClean="0"/>
              <a:t>شوند</a:t>
            </a:r>
            <a:endParaRPr lang="fa-IR" sz="2400" dirty="0"/>
          </a:p>
        </p:txBody>
      </p:sp>
    </p:spTree>
    <p:extLst>
      <p:ext uri="{BB962C8B-B14F-4D97-AF65-F5344CB8AC3E}">
        <p14:creationId xmlns:p14="http://schemas.microsoft.com/office/powerpoint/2010/main" val="299567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40080"/>
            <a:ext cx="8596668" cy="483326"/>
          </a:xfrm>
        </p:spPr>
        <p:txBody>
          <a:bodyPr>
            <a:normAutofit fontScale="90000"/>
          </a:bodyPr>
          <a:lstStyle/>
          <a:p>
            <a:endParaRPr lang="fa-IR" dirty="0"/>
          </a:p>
        </p:txBody>
      </p:sp>
      <p:sp>
        <p:nvSpPr>
          <p:cNvPr id="3" name="Content Placeholder 2"/>
          <p:cNvSpPr>
            <a:spLocks noGrp="1"/>
          </p:cNvSpPr>
          <p:nvPr>
            <p:ph idx="1"/>
          </p:nvPr>
        </p:nvSpPr>
        <p:spPr>
          <a:xfrm>
            <a:off x="873277" y="718458"/>
            <a:ext cx="8596668" cy="4526070"/>
          </a:xfrm>
        </p:spPr>
        <p:txBody>
          <a:bodyPr>
            <a:normAutofit/>
          </a:bodyPr>
          <a:lstStyle/>
          <a:p>
            <a:pPr algn="just"/>
            <a:r>
              <a:rPr lang="fa-IR" sz="2400" dirty="0"/>
              <a:t>استرس شغلی </a:t>
            </a:r>
            <a:endParaRPr lang="fa-IR" sz="2400" dirty="0" smtClean="0"/>
          </a:p>
          <a:p>
            <a:pPr marL="0" indent="0" algn="just">
              <a:buNone/>
            </a:pPr>
            <a:endParaRPr lang="fa-IR" sz="2400" dirty="0"/>
          </a:p>
          <a:p>
            <a:pPr algn="just"/>
            <a:r>
              <a:rPr lang="fa-IR" sz="2400" dirty="0" smtClean="0"/>
              <a:t>استرس شغلی </a:t>
            </a:r>
            <a:r>
              <a:rPr lang="fa-IR" sz="2400" dirty="0"/>
              <a:t>را می توان </a:t>
            </a:r>
            <a:r>
              <a:rPr lang="fa-IR" sz="2400" dirty="0" smtClean="0"/>
              <a:t>روی </a:t>
            </a:r>
            <a:r>
              <a:rPr lang="fa-IR" sz="2400" dirty="0"/>
              <a:t>هم جمع شدن عامل های </a:t>
            </a:r>
            <a:r>
              <a:rPr lang="fa-IR" sz="2400" dirty="0" smtClean="0"/>
              <a:t>استرس </a:t>
            </a:r>
            <a:r>
              <a:rPr lang="fa-IR" sz="2400" dirty="0"/>
              <a:t>زا و وضعيت های مرتبط با </a:t>
            </a:r>
            <a:r>
              <a:rPr lang="fa-IR" sz="2400" dirty="0" smtClean="0"/>
              <a:t>شغل </a:t>
            </a:r>
            <a:r>
              <a:rPr lang="fa-IR" sz="2400" dirty="0"/>
              <a:t>دانست که اکثر افراد، </a:t>
            </a:r>
            <a:r>
              <a:rPr lang="fa-IR" sz="2400" dirty="0" smtClean="0"/>
              <a:t>نسبت </a:t>
            </a:r>
            <a:r>
              <a:rPr lang="fa-IR" sz="2400" dirty="0"/>
              <a:t>به </a:t>
            </a:r>
            <a:r>
              <a:rPr lang="fa-IR" sz="2400" dirty="0" smtClean="0"/>
              <a:t>استرس </a:t>
            </a:r>
            <a:r>
              <a:rPr lang="fa-IR" sz="2400" dirty="0"/>
              <a:t>زا بودن آن اتفاق نظر دارند.همچنين استرس </a:t>
            </a:r>
            <a:r>
              <a:rPr lang="fa-IR" sz="2400" dirty="0" smtClean="0"/>
              <a:t>شغلی </a:t>
            </a:r>
            <a:r>
              <a:rPr lang="fa-IR" sz="2400" dirty="0"/>
              <a:t>را می </a:t>
            </a:r>
            <a:r>
              <a:rPr lang="fa-IR" sz="2400" dirty="0" smtClean="0"/>
              <a:t>توان </a:t>
            </a:r>
            <a:r>
              <a:rPr lang="fa-IR" sz="2400" dirty="0"/>
              <a:t>کنش متقابل بين  </a:t>
            </a:r>
            <a:r>
              <a:rPr lang="fa-IR" sz="2400" dirty="0" smtClean="0"/>
              <a:t>شرايط </a:t>
            </a:r>
            <a:r>
              <a:rPr lang="fa-IR" sz="2400" dirty="0"/>
              <a:t>کار و ويژگی های فردی شاغل دانست ، به گونه ای که خواست های محيط کار بيش از آن است که فرد بتواند از عهده آنها بر آيد تعريف کرد. در </a:t>
            </a:r>
            <a:r>
              <a:rPr lang="fa-IR" sz="2400" dirty="0" smtClean="0"/>
              <a:t>بعضی </a:t>
            </a:r>
            <a:r>
              <a:rPr lang="fa-IR" sz="2400" dirty="0"/>
              <a:t>موارد بکار گيری </a:t>
            </a:r>
            <a:r>
              <a:rPr lang="fa-IR" sz="2400" dirty="0" smtClean="0"/>
              <a:t>فرد  </a:t>
            </a:r>
            <a:r>
              <a:rPr lang="fa-IR" sz="2400" dirty="0"/>
              <a:t>در کاری که با توانايی ها و اطاعات او هم خوانی ندارد و يا تغيير در فعاليت کاری او می تواند باعث ايجاد استرس در فرد شود. </a:t>
            </a:r>
          </a:p>
        </p:txBody>
      </p:sp>
    </p:spTree>
    <p:extLst>
      <p:ext uri="{BB962C8B-B14F-4D97-AF65-F5344CB8AC3E}">
        <p14:creationId xmlns:p14="http://schemas.microsoft.com/office/powerpoint/2010/main" val="2633766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77334" y="-365759"/>
            <a:ext cx="8596668" cy="176350"/>
          </a:xfrm>
        </p:spPr>
        <p:txBody>
          <a:bodyPr>
            <a:normAutofit fontScale="90000"/>
          </a:bodyPr>
          <a:lstStyle/>
          <a:p>
            <a:endParaRPr lang="fa-IR"/>
          </a:p>
        </p:txBody>
      </p:sp>
      <p:sp>
        <p:nvSpPr>
          <p:cNvPr id="3" name="Content Placeholder 2"/>
          <p:cNvSpPr>
            <a:spLocks noGrp="1"/>
          </p:cNvSpPr>
          <p:nvPr>
            <p:ph idx="1"/>
          </p:nvPr>
        </p:nvSpPr>
        <p:spPr>
          <a:xfrm>
            <a:off x="677334" y="1180874"/>
            <a:ext cx="8596668" cy="4187960"/>
          </a:xfrm>
        </p:spPr>
        <p:txBody>
          <a:bodyPr>
            <a:noAutofit/>
          </a:bodyPr>
          <a:lstStyle/>
          <a:p>
            <a:r>
              <a:rPr lang="fa-IR" sz="2400" dirty="0"/>
              <a:t>عواملی که باعث </a:t>
            </a:r>
            <a:r>
              <a:rPr lang="fa-IR" sz="2400" dirty="0" smtClean="0"/>
              <a:t>استرس شغلی </a:t>
            </a:r>
            <a:r>
              <a:rPr lang="fa-IR" sz="2400" dirty="0"/>
              <a:t>در محيط کار می شوند را می توان به سه دسته کلی تقسيم کرد : </a:t>
            </a:r>
            <a:endParaRPr lang="fa-IR" sz="2400" dirty="0" smtClean="0"/>
          </a:p>
          <a:p>
            <a:r>
              <a:rPr lang="fa-IR" sz="2400" dirty="0" smtClean="0"/>
              <a:t>1- عوامل </a:t>
            </a:r>
            <a:r>
              <a:rPr lang="fa-IR" sz="2400" dirty="0"/>
              <a:t>فردی : مثل تضاد در نقش، ابهام در نقش، تعارض در </a:t>
            </a:r>
            <a:r>
              <a:rPr lang="fa-IR" sz="2400" dirty="0" smtClean="0"/>
              <a:t>هدف </a:t>
            </a:r>
            <a:r>
              <a:rPr lang="fa-IR" sz="2400" dirty="0"/>
              <a:t>های فردی، اتفاقات غير منتظره شخصی و مسائل اقتصادی . </a:t>
            </a:r>
            <a:endParaRPr lang="fa-IR" sz="2400" dirty="0" smtClean="0"/>
          </a:p>
          <a:p>
            <a:r>
              <a:rPr lang="fa-IR" sz="2400" dirty="0" smtClean="0"/>
              <a:t>2- عوامل </a:t>
            </a:r>
            <a:r>
              <a:rPr lang="fa-IR" sz="2400" dirty="0"/>
              <a:t>سازمانی: </a:t>
            </a:r>
            <a:r>
              <a:rPr lang="fa-IR" sz="2400" dirty="0" smtClean="0"/>
              <a:t>شامل  </a:t>
            </a:r>
            <a:r>
              <a:rPr lang="fa-IR" sz="2400" dirty="0"/>
              <a:t>ساختار، فرآيندها و خط مشی های </a:t>
            </a:r>
            <a:r>
              <a:rPr lang="fa-IR" sz="2400" dirty="0" smtClean="0"/>
              <a:t> سازمانی</a:t>
            </a:r>
            <a:r>
              <a:rPr lang="fa-IR" sz="2400" dirty="0"/>
              <a:t>، عوامل ارتباطی، الزامات شغلی، شرايط فيزيکی سازمان و مراحل حيات سازمان . </a:t>
            </a:r>
            <a:endParaRPr lang="fa-IR" sz="2400" dirty="0" smtClean="0"/>
          </a:p>
          <a:p>
            <a:r>
              <a:rPr lang="fa-IR" sz="2400" dirty="0" smtClean="0"/>
              <a:t>3- عوامل محيطی</a:t>
            </a:r>
            <a:r>
              <a:rPr lang="fa-IR" sz="2400" dirty="0"/>
              <a:t>: </a:t>
            </a:r>
            <a:r>
              <a:rPr lang="fa-IR" sz="2400" dirty="0" smtClean="0"/>
              <a:t>شامل عوامل </a:t>
            </a:r>
            <a:r>
              <a:rPr lang="fa-IR" sz="2400" dirty="0"/>
              <a:t>اقتصادی ، </a:t>
            </a:r>
            <a:r>
              <a:rPr lang="fa-IR" sz="2400" dirty="0" smtClean="0"/>
              <a:t>سياسی </a:t>
            </a:r>
            <a:r>
              <a:rPr lang="fa-IR" sz="2400" dirty="0"/>
              <a:t>و </a:t>
            </a:r>
            <a:r>
              <a:rPr lang="fa-IR" sz="2400" dirty="0" smtClean="0"/>
              <a:t>تکنولوژيکی </a:t>
            </a:r>
            <a:endParaRPr lang="fa-IR" sz="2400" dirty="0"/>
          </a:p>
        </p:txBody>
      </p:sp>
    </p:spTree>
    <p:extLst>
      <p:ext uri="{BB962C8B-B14F-4D97-AF65-F5344CB8AC3E}">
        <p14:creationId xmlns:p14="http://schemas.microsoft.com/office/powerpoint/2010/main" val="246535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6389"/>
            <a:ext cx="8596668" cy="117566"/>
          </a:xfrm>
        </p:spPr>
        <p:txBody>
          <a:bodyPr>
            <a:normAutofit fontScale="90000"/>
          </a:bodyPr>
          <a:lstStyle/>
          <a:p>
            <a:endParaRPr lang="fa-IR" dirty="0"/>
          </a:p>
        </p:txBody>
      </p:sp>
      <p:sp>
        <p:nvSpPr>
          <p:cNvPr id="3" name="Content Placeholder 2"/>
          <p:cNvSpPr>
            <a:spLocks noGrp="1"/>
          </p:cNvSpPr>
          <p:nvPr>
            <p:ph idx="1"/>
          </p:nvPr>
        </p:nvSpPr>
        <p:spPr>
          <a:xfrm>
            <a:off x="677334" y="1084217"/>
            <a:ext cx="8596668" cy="3631475"/>
          </a:xfrm>
        </p:spPr>
        <p:txBody>
          <a:bodyPr>
            <a:normAutofit/>
          </a:bodyPr>
          <a:lstStyle/>
          <a:p>
            <a:pPr algn="just"/>
            <a:r>
              <a:rPr lang="fa-IR" sz="2800" dirty="0"/>
              <a:t>تفاوت در </a:t>
            </a:r>
            <a:r>
              <a:rPr lang="fa-IR" sz="2800" dirty="0" smtClean="0"/>
              <a:t>مشخصات </a:t>
            </a:r>
            <a:r>
              <a:rPr lang="fa-IR" sz="2800" dirty="0"/>
              <a:t>فردی مانند </a:t>
            </a:r>
            <a:r>
              <a:rPr lang="fa-IR" sz="2800" dirty="0">
                <a:solidFill>
                  <a:srgbClr val="92D050"/>
                </a:solidFill>
              </a:rPr>
              <a:t>شخصيت</a:t>
            </a:r>
            <a:r>
              <a:rPr lang="fa-IR" sz="2800" dirty="0"/>
              <a:t> و </a:t>
            </a:r>
            <a:r>
              <a:rPr lang="fa-IR" sz="2800" dirty="0">
                <a:solidFill>
                  <a:srgbClr val="00B050"/>
                </a:solidFill>
              </a:rPr>
              <a:t>شيوه سازگاري فرد</a:t>
            </a:r>
            <a:r>
              <a:rPr lang="fa-IR" sz="2800" dirty="0"/>
              <a:t>، </a:t>
            </a:r>
            <a:r>
              <a:rPr lang="fa-IR" sz="2800" dirty="0" smtClean="0"/>
              <a:t>مهم </a:t>
            </a:r>
            <a:r>
              <a:rPr lang="fa-IR" sz="2800" dirty="0"/>
              <a:t>ترين عوامل ايجاد </a:t>
            </a:r>
            <a:r>
              <a:rPr lang="fa-IR" sz="2800" dirty="0" smtClean="0"/>
              <a:t>استرس </a:t>
            </a:r>
            <a:r>
              <a:rPr lang="fa-IR" sz="2800" dirty="0"/>
              <a:t>کاري در افراد </a:t>
            </a:r>
            <a:r>
              <a:rPr lang="fa-IR" sz="2800" dirty="0" smtClean="0"/>
              <a:t>است</a:t>
            </a:r>
            <a:r>
              <a:rPr lang="fa-IR" sz="2800" dirty="0"/>
              <a:t>، </a:t>
            </a:r>
            <a:r>
              <a:rPr lang="fa-IR" sz="2800" dirty="0">
                <a:solidFill>
                  <a:srgbClr val="FF0000"/>
                </a:solidFill>
              </a:rPr>
              <a:t>به عبارت ديگر</a:t>
            </a:r>
            <a:r>
              <a:rPr lang="fa-IR" sz="2800" dirty="0"/>
              <a:t>، چيزی که برای يک نفر </a:t>
            </a:r>
            <a:r>
              <a:rPr lang="fa-IR" sz="2800" dirty="0" smtClean="0"/>
              <a:t>استرس </a:t>
            </a:r>
            <a:r>
              <a:rPr lang="fa-IR" sz="2800" dirty="0"/>
              <a:t>زاست ممکن است برای ديگری مهم نباشد. </a:t>
            </a:r>
            <a:endParaRPr lang="fa-IR" sz="2800" dirty="0" smtClean="0"/>
          </a:p>
          <a:p>
            <a:pPr algn="just"/>
            <a:r>
              <a:rPr lang="fa-IR" sz="2800" dirty="0" smtClean="0"/>
              <a:t>اين </a:t>
            </a:r>
            <a:r>
              <a:rPr lang="fa-IR" sz="2800" dirty="0"/>
              <a:t>ديدگاه، استراتژی های پيشگيرانه اي را به تمرکز بر کارمندان و راه هاي کمک به آنها براي سازگاري </a:t>
            </a:r>
            <a:r>
              <a:rPr lang="fa-IR" sz="2800" dirty="0" smtClean="0"/>
              <a:t>با موقعيت </a:t>
            </a:r>
            <a:r>
              <a:rPr lang="fa-IR" sz="2800" dirty="0"/>
              <a:t>هاي مختلف شغلي را درنظر گرفته است</a:t>
            </a:r>
          </a:p>
        </p:txBody>
      </p:sp>
    </p:spTree>
    <p:extLst>
      <p:ext uri="{BB962C8B-B14F-4D97-AF65-F5344CB8AC3E}">
        <p14:creationId xmlns:p14="http://schemas.microsoft.com/office/powerpoint/2010/main" val="125383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820091"/>
          </a:xfrm>
        </p:spPr>
        <p:txBody>
          <a:bodyPr>
            <a:normAutofit/>
          </a:bodyPr>
          <a:lstStyle/>
          <a:p>
            <a:pPr marL="342900" lvl="0" indent="-342900" algn="ctr">
              <a:spcBef>
                <a:spcPts val="1000"/>
              </a:spcBef>
            </a:pPr>
            <a:r>
              <a:rPr lang="fa-IR" sz="4000" dirty="0">
                <a:solidFill>
                  <a:schemeClr val="accent5">
                    <a:lumMod val="50000"/>
                  </a:schemeClr>
                </a:solidFill>
                <a:ea typeface="+mn-ea"/>
              </a:rPr>
              <a:t>عوامل استرس شغلي در محيط  کار </a:t>
            </a:r>
            <a:r>
              <a:rPr lang="fa-IR" sz="4000" dirty="0" smtClean="0">
                <a:solidFill>
                  <a:prstClr val="black">
                    <a:lumMod val="75000"/>
                    <a:lumOff val="25000"/>
                  </a:prstClr>
                </a:solidFill>
                <a:ea typeface="+mn-ea"/>
              </a:rPr>
              <a:t/>
            </a:r>
            <a:br>
              <a:rPr lang="fa-IR" sz="4000" dirty="0" smtClean="0">
                <a:solidFill>
                  <a:prstClr val="black">
                    <a:lumMod val="75000"/>
                    <a:lumOff val="25000"/>
                  </a:prstClr>
                </a:solidFill>
                <a:ea typeface="+mn-ea"/>
              </a:rPr>
            </a:br>
            <a:endParaRPr lang="fa-IR" sz="4000" dirty="0">
              <a:solidFill>
                <a:prstClr val="black">
                  <a:lumMod val="75000"/>
                  <a:lumOff val="25000"/>
                </a:prstClr>
              </a:solidFill>
              <a:ea typeface="+mn-ea"/>
            </a:endParaRPr>
          </a:p>
        </p:txBody>
      </p:sp>
      <p:sp>
        <p:nvSpPr>
          <p:cNvPr id="3" name="Content Placeholder 2"/>
          <p:cNvSpPr>
            <a:spLocks noGrp="1"/>
          </p:cNvSpPr>
          <p:nvPr>
            <p:ph idx="1"/>
          </p:nvPr>
        </p:nvSpPr>
        <p:spPr>
          <a:xfrm>
            <a:off x="677334" y="2521131"/>
            <a:ext cx="8596668" cy="3520231"/>
          </a:xfrm>
        </p:spPr>
        <p:txBody>
          <a:bodyPr>
            <a:normAutofit/>
          </a:bodyPr>
          <a:lstStyle/>
          <a:p>
            <a:pPr marL="0" indent="0">
              <a:buNone/>
            </a:pPr>
            <a:r>
              <a:rPr lang="fa-IR" sz="2000" dirty="0">
                <a:solidFill>
                  <a:prstClr val="black">
                    <a:lumMod val="75000"/>
                    <a:lumOff val="25000"/>
                  </a:prstClr>
                </a:solidFill>
                <a:ea typeface="+mj-ea"/>
              </a:rPr>
              <a:t>عوامل استرس شغلی در محيط کار عبارتند از :</a:t>
            </a:r>
            <a:br>
              <a:rPr lang="fa-IR" sz="2000" dirty="0">
                <a:solidFill>
                  <a:prstClr val="black">
                    <a:lumMod val="75000"/>
                    <a:lumOff val="25000"/>
                  </a:prstClr>
                </a:solidFill>
                <a:ea typeface="+mj-ea"/>
              </a:rPr>
            </a:br>
            <a:r>
              <a:rPr lang="fa-IR" sz="2000" dirty="0">
                <a:solidFill>
                  <a:prstClr val="black">
                    <a:lumMod val="75000"/>
                    <a:lumOff val="25000"/>
                  </a:prstClr>
                </a:solidFill>
                <a:ea typeface="+mj-ea"/>
              </a:rPr>
              <a:t> </a:t>
            </a:r>
            <a:endParaRPr lang="fa-IR" sz="2000" dirty="0" smtClean="0">
              <a:solidFill>
                <a:prstClr val="black">
                  <a:lumMod val="75000"/>
                  <a:lumOff val="25000"/>
                </a:prstClr>
              </a:solidFill>
              <a:ea typeface="+mj-ea"/>
            </a:endParaRPr>
          </a:p>
          <a:p>
            <a:pPr marL="0" indent="0">
              <a:buNone/>
            </a:pPr>
            <a:r>
              <a:rPr lang="fa-IR" sz="2000" dirty="0" smtClean="0">
                <a:solidFill>
                  <a:srgbClr val="92D050"/>
                </a:solidFill>
                <a:ea typeface="+mj-ea"/>
              </a:rPr>
              <a:t>ويژگی </a:t>
            </a:r>
            <a:r>
              <a:rPr lang="fa-IR" sz="2000" dirty="0">
                <a:solidFill>
                  <a:srgbClr val="92D050"/>
                </a:solidFill>
                <a:ea typeface="+mj-ea"/>
              </a:rPr>
              <a:t>های </a:t>
            </a:r>
            <a:r>
              <a:rPr lang="fa-IR" sz="2000" dirty="0" smtClean="0">
                <a:solidFill>
                  <a:srgbClr val="92D050"/>
                </a:solidFill>
                <a:ea typeface="+mj-ea"/>
              </a:rPr>
              <a:t>نقش</a:t>
            </a:r>
          </a:p>
          <a:p>
            <a:pPr marL="0" indent="0">
              <a:buNone/>
            </a:pPr>
            <a:r>
              <a:rPr lang="fa-IR" sz="2000" dirty="0" smtClean="0">
                <a:solidFill>
                  <a:srgbClr val="7030A0"/>
                </a:solidFill>
                <a:ea typeface="+mj-ea"/>
              </a:rPr>
              <a:t>ويژگی </a:t>
            </a:r>
            <a:r>
              <a:rPr lang="fa-IR" sz="2000" dirty="0">
                <a:solidFill>
                  <a:srgbClr val="7030A0"/>
                </a:solidFill>
                <a:ea typeface="+mj-ea"/>
              </a:rPr>
              <a:t>های </a:t>
            </a:r>
            <a:r>
              <a:rPr lang="fa-IR" sz="2000" dirty="0" smtClean="0">
                <a:solidFill>
                  <a:srgbClr val="7030A0"/>
                </a:solidFill>
                <a:ea typeface="+mj-ea"/>
              </a:rPr>
              <a:t>شغل</a:t>
            </a:r>
          </a:p>
          <a:p>
            <a:pPr marL="0" indent="0">
              <a:buNone/>
            </a:pPr>
            <a:r>
              <a:rPr lang="fa-IR" sz="2000" dirty="0" smtClean="0">
                <a:solidFill>
                  <a:prstClr val="black">
                    <a:lumMod val="75000"/>
                    <a:lumOff val="25000"/>
                  </a:prstClr>
                </a:solidFill>
                <a:ea typeface="+mj-ea"/>
              </a:rPr>
              <a:t> </a:t>
            </a:r>
            <a:r>
              <a:rPr lang="fa-IR" sz="2000" dirty="0">
                <a:solidFill>
                  <a:srgbClr val="00B0F0"/>
                </a:solidFill>
                <a:ea typeface="+mj-ea"/>
              </a:rPr>
              <a:t>روابط ميان – </a:t>
            </a:r>
            <a:r>
              <a:rPr lang="fa-IR" sz="2000" dirty="0" smtClean="0">
                <a:solidFill>
                  <a:srgbClr val="00B0F0"/>
                </a:solidFill>
                <a:ea typeface="+mj-ea"/>
              </a:rPr>
              <a:t>فردی </a:t>
            </a:r>
          </a:p>
          <a:p>
            <a:pPr marL="0" indent="0">
              <a:buNone/>
            </a:pPr>
            <a:r>
              <a:rPr lang="fa-IR" sz="2000" dirty="0" smtClean="0">
                <a:solidFill>
                  <a:srgbClr val="00B050"/>
                </a:solidFill>
                <a:ea typeface="+mj-ea"/>
              </a:rPr>
              <a:t>ساختار </a:t>
            </a:r>
            <a:r>
              <a:rPr lang="fa-IR" sz="2000" dirty="0">
                <a:solidFill>
                  <a:srgbClr val="00B050"/>
                </a:solidFill>
                <a:ea typeface="+mj-ea"/>
              </a:rPr>
              <a:t>و جو </a:t>
            </a:r>
            <a:r>
              <a:rPr lang="fa-IR" sz="2000" dirty="0" smtClean="0">
                <a:solidFill>
                  <a:srgbClr val="00B050"/>
                </a:solidFill>
                <a:ea typeface="+mj-ea"/>
              </a:rPr>
              <a:t>سازمانی</a:t>
            </a:r>
          </a:p>
          <a:p>
            <a:pPr marL="0" indent="0">
              <a:buNone/>
            </a:pPr>
            <a:r>
              <a:rPr lang="fa-IR" sz="2000" dirty="0" smtClean="0">
                <a:solidFill>
                  <a:srgbClr val="00B0F0"/>
                </a:solidFill>
                <a:ea typeface="+mj-ea"/>
              </a:rPr>
              <a:t> </a:t>
            </a:r>
            <a:r>
              <a:rPr lang="fa-IR" sz="2000" dirty="0">
                <a:solidFill>
                  <a:srgbClr val="FFC000"/>
                </a:solidFill>
                <a:ea typeface="+mj-ea"/>
              </a:rPr>
              <a:t>راه و روش مديريت منابع انسانی </a:t>
            </a:r>
            <a:endParaRPr lang="fa-IR" sz="2000" dirty="0" smtClean="0">
              <a:solidFill>
                <a:srgbClr val="FFC000"/>
              </a:solidFill>
              <a:ea typeface="+mj-ea"/>
            </a:endParaRPr>
          </a:p>
          <a:p>
            <a:pPr marL="0" indent="0">
              <a:buNone/>
            </a:pPr>
            <a:r>
              <a:rPr lang="fa-IR" sz="2000" dirty="0" smtClean="0">
                <a:solidFill>
                  <a:srgbClr val="FFC000"/>
                </a:solidFill>
                <a:ea typeface="+mj-ea"/>
              </a:rPr>
              <a:t> </a:t>
            </a:r>
            <a:r>
              <a:rPr lang="fa-IR" sz="2000" dirty="0" smtClean="0">
                <a:solidFill>
                  <a:srgbClr val="FF0000"/>
                </a:solidFill>
                <a:ea typeface="+mj-ea"/>
              </a:rPr>
              <a:t>فناوری خصوصيات مادی</a:t>
            </a:r>
            <a:endParaRPr lang="fa-IR" sz="2000" dirty="0">
              <a:solidFill>
                <a:srgbClr val="FF0000"/>
              </a:solidFill>
            </a:endParaRPr>
          </a:p>
        </p:txBody>
      </p:sp>
    </p:spTree>
    <p:extLst>
      <p:ext uri="{BB962C8B-B14F-4D97-AF65-F5344CB8AC3E}">
        <p14:creationId xmlns:p14="http://schemas.microsoft.com/office/powerpoint/2010/main" val="1240131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4">
                    <a:lumMod val="60000"/>
                    <a:lumOff val="40000"/>
                  </a:schemeClr>
                </a:solidFill>
              </a:rPr>
              <a:t>چهار ويژگی مهم نقش را می توان:</a:t>
            </a:r>
          </a:p>
        </p:txBody>
      </p:sp>
      <p:sp>
        <p:nvSpPr>
          <p:cNvPr id="3" name="Content Placeholder 2"/>
          <p:cNvSpPr>
            <a:spLocks noGrp="1"/>
          </p:cNvSpPr>
          <p:nvPr>
            <p:ph idx="1"/>
          </p:nvPr>
        </p:nvSpPr>
        <p:spPr/>
        <p:txBody>
          <a:bodyPr/>
          <a:lstStyle/>
          <a:p>
            <a:pPr marL="0" lvl="0" indent="0" algn="just">
              <a:buClr>
                <a:srgbClr val="90C226"/>
              </a:buClr>
              <a:buNone/>
            </a:pPr>
            <a:r>
              <a:rPr lang="fa-IR" sz="2000" dirty="0" smtClean="0">
                <a:solidFill>
                  <a:prstClr val="black">
                    <a:lumMod val="75000"/>
                    <a:lumOff val="25000"/>
                  </a:prstClr>
                </a:solidFill>
              </a:rPr>
              <a:t> </a:t>
            </a:r>
            <a:r>
              <a:rPr lang="fa-IR" sz="2000" dirty="0">
                <a:solidFill>
                  <a:prstClr val="black">
                    <a:lumMod val="75000"/>
                    <a:lumOff val="25000"/>
                  </a:prstClr>
                </a:solidFill>
              </a:rPr>
              <a:t>ابهام نقش، گرانباری نقش، کمباری نقش و ناسازگاری نقش، بيان کرد. </a:t>
            </a:r>
            <a:endParaRPr lang="fa-IR" sz="2000" dirty="0" smtClean="0">
              <a:solidFill>
                <a:prstClr val="black">
                  <a:lumMod val="75000"/>
                  <a:lumOff val="25000"/>
                </a:prstClr>
              </a:solidFill>
            </a:endParaRPr>
          </a:p>
          <a:p>
            <a:pPr lvl="0" algn="just">
              <a:buClr>
                <a:srgbClr val="90C226"/>
              </a:buClr>
              <a:buFont typeface="Wingdings" panose="05000000000000000000" pitchFamily="2" charset="2"/>
              <a:buChar char="v"/>
            </a:pPr>
            <a:r>
              <a:rPr lang="fa-IR" sz="2000" dirty="0" smtClean="0">
                <a:solidFill>
                  <a:prstClr val="black">
                    <a:lumMod val="75000"/>
                    <a:lumOff val="25000"/>
                  </a:prstClr>
                </a:solidFill>
              </a:rPr>
              <a:t> </a:t>
            </a:r>
            <a:r>
              <a:rPr lang="fa-IR" sz="2000" dirty="0">
                <a:solidFill>
                  <a:srgbClr val="92D050"/>
                </a:solidFill>
              </a:rPr>
              <a:t>ابهام نقش: </a:t>
            </a:r>
            <a:r>
              <a:rPr lang="fa-IR" sz="2000" dirty="0">
                <a:solidFill>
                  <a:prstClr val="black">
                    <a:lumMod val="75000"/>
                    <a:lumOff val="25000"/>
                  </a:prstClr>
                </a:solidFill>
              </a:rPr>
              <a:t>وضعيت شغلی معينی که در آن پاره ای اطاعات لازم برای انجام شغل به طور مطلوب، نارسا يا گمراه کننده اند. ابهام نقش در واقع زمانی به استرس می انجامد که فرد را از بهره وری و پيشرفت باز می دارد. </a:t>
            </a:r>
            <a:endParaRPr lang="fa-IR" sz="2000" dirty="0" smtClean="0">
              <a:solidFill>
                <a:prstClr val="black">
                  <a:lumMod val="75000"/>
                  <a:lumOff val="25000"/>
                </a:prstClr>
              </a:solidFill>
            </a:endParaRPr>
          </a:p>
          <a:p>
            <a:pPr lvl="0" algn="just">
              <a:buClr>
                <a:srgbClr val="90C226"/>
              </a:buClr>
              <a:buFont typeface="Wingdings" panose="05000000000000000000" pitchFamily="2" charset="2"/>
              <a:buChar char="v"/>
            </a:pPr>
            <a:r>
              <a:rPr lang="fa-IR" sz="2000" dirty="0" smtClean="0">
                <a:solidFill>
                  <a:srgbClr val="FF0000"/>
                </a:solidFill>
              </a:rPr>
              <a:t>گرانباری </a:t>
            </a:r>
            <a:r>
              <a:rPr lang="fa-IR" sz="2000" dirty="0">
                <a:solidFill>
                  <a:srgbClr val="FF0000"/>
                </a:solidFill>
              </a:rPr>
              <a:t>نقش : </a:t>
            </a:r>
            <a:r>
              <a:rPr lang="fa-IR" sz="2000" dirty="0">
                <a:solidFill>
                  <a:prstClr val="black">
                    <a:lumMod val="75000"/>
                    <a:lumOff val="25000"/>
                  </a:prstClr>
                </a:solidFill>
              </a:rPr>
              <a:t>اگر فرد نتواند از عهده انجام کاری که بخشی از شغل معينی است برآيد ، دچار استرس خواهد شد. </a:t>
            </a:r>
            <a:endParaRPr lang="fa-IR" sz="2000" dirty="0" smtClean="0">
              <a:solidFill>
                <a:prstClr val="black">
                  <a:lumMod val="75000"/>
                  <a:lumOff val="25000"/>
                </a:prstClr>
              </a:solidFill>
            </a:endParaRPr>
          </a:p>
          <a:p>
            <a:pPr lvl="0" algn="just">
              <a:buClr>
                <a:srgbClr val="90C226"/>
              </a:buClr>
              <a:buFont typeface="Wingdings" panose="05000000000000000000" pitchFamily="2" charset="2"/>
              <a:buChar char="v"/>
            </a:pPr>
            <a:r>
              <a:rPr lang="fa-IR" sz="2000" dirty="0" smtClean="0">
                <a:solidFill>
                  <a:schemeClr val="accent3">
                    <a:lumMod val="50000"/>
                  </a:schemeClr>
                </a:solidFill>
              </a:rPr>
              <a:t>کمباری </a:t>
            </a:r>
            <a:r>
              <a:rPr lang="fa-IR" sz="2000" dirty="0">
                <a:solidFill>
                  <a:schemeClr val="accent3">
                    <a:lumMod val="50000"/>
                  </a:schemeClr>
                </a:solidFill>
              </a:rPr>
              <a:t>نقش : </a:t>
            </a:r>
            <a:r>
              <a:rPr lang="fa-IR" sz="2000" dirty="0">
                <a:solidFill>
                  <a:prstClr val="black">
                    <a:lumMod val="75000"/>
                    <a:lumOff val="25000"/>
                  </a:prstClr>
                </a:solidFill>
              </a:rPr>
              <a:t>در اين وضعيت از مهارت های فرد به طور کامل استفاده نمی شود. </a:t>
            </a:r>
            <a:endParaRPr lang="fa-IR" sz="2000" dirty="0" smtClean="0">
              <a:solidFill>
                <a:prstClr val="black">
                  <a:lumMod val="75000"/>
                  <a:lumOff val="25000"/>
                </a:prstClr>
              </a:solidFill>
            </a:endParaRPr>
          </a:p>
          <a:p>
            <a:pPr lvl="0" algn="just">
              <a:buClr>
                <a:srgbClr val="90C226"/>
              </a:buClr>
              <a:buFont typeface="Wingdings" panose="05000000000000000000" pitchFamily="2" charset="2"/>
              <a:buChar char="v"/>
            </a:pPr>
            <a:r>
              <a:rPr lang="fa-IR" sz="2000" dirty="0" smtClean="0">
                <a:solidFill>
                  <a:schemeClr val="accent5">
                    <a:lumMod val="50000"/>
                  </a:schemeClr>
                </a:solidFill>
              </a:rPr>
              <a:t>ناسازگاری </a:t>
            </a:r>
            <a:r>
              <a:rPr lang="fa-IR" sz="2000" dirty="0">
                <a:solidFill>
                  <a:schemeClr val="accent5">
                    <a:lumMod val="50000"/>
                  </a:schemeClr>
                </a:solidFill>
              </a:rPr>
              <a:t>نقش: </a:t>
            </a:r>
            <a:r>
              <a:rPr lang="fa-IR" sz="2000" dirty="0">
                <a:solidFill>
                  <a:prstClr val="black">
                    <a:lumMod val="75000"/>
                    <a:lumOff val="25000"/>
                  </a:prstClr>
                </a:solidFill>
              </a:rPr>
              <a:t>هنگامی اتفاق می افتد که پذيرش مجموعه ای از الزامات شغلی با پذيرش مجموعه ای ديگر در تضاد است.</a:t>
            </a:r>
          </a:p>
          <a:p>
            <a:endParaRPr lang="fa-IR" dirty="0"/>
          </a:p>
        </p:txBody>
      </p:sp>
    </p:spTree>
    <p:extLst>
      <p:ext uri="{BB962C8B-B14F-4D97-AF65-F5344CB8AC3E}">
        <p14:creationId xmlns:p14="http://schemas.microsoft.com/office/powerpoint/2010/main" val="5392112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279</TotalTime>
  <Words>2126</Words>
  <Application>Microsoft Office PowerPoint</Application>
  <PresentationFormat>Custom</PresentationFormat>
  <Paragraphs>101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Facet</vt:lpstr>
      <vt:lpstr>PowerPoint Presentation</vt:lpstr>
      <vt:lpstr>استرس شغلی و مدیریت آن</vt:lpstr>
      <vt:lpstr>تعریف استرس</vt:lpstr>
      <vt:lpstr>PowerPoint Presentation</vt:lpstr>
      <vt:lpstr>PowerPoint Presentation</vt:lpstr>
      <vt:lpstr>PowerPoint Presentation</vt:lpstr>
      <vt:lpstr>PowerPoint Presentation</vt:lpstr>
      <vt:lpstr>عوامل استرس شغلي در محيط  کار  </vt:lpstr>
      <vt:lpstr>چهار ويژگی مهم نقش را می توان:</vt:lpstr>
      <vt:lpstr>PowerPoint Presentation</vt:lpstr>
      <vt:lpstr>چرا مديران بايد نگران استرس شغلي کارمندان شان باشند؟</vt:lpstr>
      <vt:lpstr>شرايط شغلی که می تواند موجب ايجاد استرس شود : </vt:lpstr>
      <vt:lpstr>PowerPoint Presentation</vt:lpstr>
      <vt:lpstr>PowerPoint Presentation</vt:lpstr>
      <vt:lpstr>تغییر سازمانی</vt:lpstr>
      <vt:lpstr>پیشگیری از استرس شغلی</vt:lpstr>
      <vt:lpstr>نشانه های استرس شغلی</vt:lpstr>
      <vt:lpstr>PowerPoint Presentation</vt:lpstr>
      <vt:lpstr>نتیجه گیری</vt:lpstr>
      <vt:lpstr>PowerPoint Presentation</vt:lpstr>
      <vt:lpstr>PowerPoint Presentation</vt:lpstr>
      <vt:lpstr>سخن آخر</vt:lpstr>
      <vt:lpstr>با تشکر از توجه شما عزیزان</vt:lpstr>
    </vt:vector>
  </TitlesOfParts>
  <Company>rg-adguard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استرس شغلی و مدیریت آن</dc:title>
  <dc:creator>Admin</dc:creator>
  <cp:lastModifiedBy>Admin</cp:lastModifiedBy>
  <cp:revision>25</cp:revision>
  <dcterms:created xsi:type="dcterms:W3CDTF">2017-12-16T13:23:25Z</dcterms:created>
  <dcterms:modified xsi:type="dcterms:W3CDTF">2018-12-15T09:14:33Z</dcterms:modified>
</cp:coreProperties>
</file>