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877" r:id="rId2"/>
    <p:sldMasterId id="2147483889" r:id="rId3"/>
    <p:sldMasterId id="2147483906" r:id="rId4"/>
  </p:sldMasterIdLst>
  <p:notesMasterIdLst>
    <p:notesMasterId r:id="rId47"/>
  </p:notesMasterIdLst>
  <p:sldIdLst>
    <p:sldId id="256" r:id="rId5"/>
    <p:sldId id="306" r:id="rId6"/>
    <p:sldId id="32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8" r:id="rId21"/>
    <p:sldId id="279" r:id="rId22"/>
    <p:sldId id="272" r:id="rId23"/>
    <p:sldId id="273" r:id="rId24"/>
    <p:sldId id="274" r:id="rId25"/>
    <p:sldId id="275" r:id="rId26"/>
    <p:sldId id="276" r:id="rId27"/>
    <p:sldId id="277" r:id="rId28"/>
    <p:sldId id="313" r:id="rId29"/>
    <p:sldId id="280" r:id="rId30"/>
    <p:sldId id="281" r:id="rId31"/>
    <p:sldId id="283" r:id="rId32"/>
    <p:sldId id="284" r:id="rId33"/>
    <p:sldId id="285" r:id="rId34"/>
    <p:sldId id="286" r:id="rId35"/>
    <p:sldId id="287" r:id="rId36"/>
    <p:sldId id="288" r:id="rId37"/>
    <p:sldId id="289" r:id="rId38"/>
    <p:sldId id="290" r:id="rId39"/>
    <p:sldId id="291" r:id="rId40"/>
    <p:sldId id="303" r:id="rId41"/>
    <p:sldId id="304" r:id="rId42"/>
    <p:sldId id="321" r:id="rId43"/>
    <p:sldId id="320" r:id="rId44"/>
    <p:sldId id="328" r:id="rId45"/>
    <p:sldId id="329" r:id="rId46"/>
  </p:sldIdLst>
  <p:sldSz cx="12192000" cy="6858000"/>
  <p:notesSz cx="6954838" cy="93091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snapToGrid="0">
      <p:cViewPr varScale="1">
        <p:scale>
          <a:sx n="81" d="100"/>
          <a:sy n="81" d="100"/>
        </p:scale>
        <p:origin x="-84" y="-5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41763" y="0"/>
            <a:ext cx="3013075" cy="46513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3013075" cy="465138"/>
          </a:xfrm>
          <a:prstGeom prst="rect">
            <a:avLst/>
          </a:prstGeom>
        </p:spPr>
        <p:txBody>
          <a:bodyPr vert="horz" lIns="91440" tIns="45720" rIns="91440" bIns="45720" rtlCol="1"/>
          <a:lstStyle>
            <a:lvl1pPr algn="l">
              <a:defRPr sz="1200"/>
            </a:lvl1pPr>
          </a:lstStyle>
          <a:p>
            <a:fld id="{789FFFC8-DDE8-4902-A3EE-D726DCAAE5BC}" type="datetimeFigureOut">
              <a:rPr lang="fa-IR" smtClean="0"/>
              <a:t>04/07/1440</a:t>
            </a:fld>
            <a:endParaRPr lang="fa-IR"/>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941763" y="8842375"/>
            <a:ext cx="3013075" cy="465138"/>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842375"/>
            <a:ext cx="3013075" cy="465138"/>
          </a:xfrm>
          <a:prstGeom prst="rect">
            <a:avLst/>
          </a:prstGeom>
        </p:spPr>
        <p:txBody>
          <a:bodyPr vert="horz" lIns="91440" tIns="45720" rIns="91440" bIns="45720" rtlCol="1" anchor="b"/>
          <a:lstStyle>
            <a:lvl1pPr algn="l">
              <a:defRPr sz="1200"/>
            </a:lvl1pPr>
          </a:lstStyle>
          <a:p>
            <a:fld id="{19AE0F96-CADC-4E0A-88F7-94D1FCFE5584}" type="slidenum">
              <a:rPr lang="fa-IR" smtClean="0"/>
              <a:t>‹#›</a:t>
            </a:fld>
            <a:endParaRPr lang="fa-IR"/>
          </a:p>
        </p:txBody>
      </p:sp>
    </p:spTree>
    <p:extLst>
      <p:ext uri="{BB962C8B-B14F-4D97-AF65-F5344CB8AC3E}">
        <p14:creationId xmlns:p14="http://schemas.microsoft.com/office/powerpoint/2010/main" val="4966254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a:solidFill>
                  <a:schemeClr val="tx1"/>
                </a:solidFill>
                <a:latin typeface="Arial" charset="0"/>
              </a:defRPr>
            </a:lvl1pPr>
            <a:lvl2pPr marL="755060" indent="-290408" eaLnBrk="0" hangingPunct="0">
              <a:defRPr sz="3300">
                <a:solidFill>
                  <a:schemeClr val="tx1"/>
                </a:solidFill>
                <a:latin typeface="Arial" charset="0"/>
              </a:defRPr>
            </a:lvl2pPr>
            <a:lvl3pPr marL="1161631" indent="-232326" eaLnBrk="0" hangingPunct="0">
              <a:defRPr sz="3300">
                <a:solidFill>
                  <a:schemeClr val="tx1"/>
                </a:solidFill>
                <a:latin typeface="Arial" charset="0"/>
              </a:defRPr>
            </a:lvl3pPr>
            <a:lvl4pPr marL="1626283" indent="-232326" eaLnBrk="0" hangingPunct="0">
              <a:defRPr sz="3300">
                <a:solidFill>
                  <a:schemeClr val="tx1"/>
                </a:solidFill>
                <a:latin typeface="Arial" charset="0"/>
              </a:defRPr>
            </a:lvl4pPr>
            <a:lvl5pPr marL="2090936" indent="-232326" eaLnBrk="0" hangingPunct="0">
              <a:defRPr sz="3300">
                <a:solidFill>
                  <a:schemeClr val="tx1"/>
                </a:solidFill>
                <a:latin typeface="Arial" charset="0"/>
              </a:defRPr>
            </a:lvl5pPr>
            <a:lvl6pPr marL="2555588" indent="-232326" eaLnBrk="0" fontAlgn="base" hangingPunct="0">
              <a:spcBef>
                <a:spcPct val="20000"/>
              </a:spcBef>
              <a:spcAft>
                <a:spcPct val="0"/>
              </a:spcAft>
              <a:buChar char="•"/>
              <a:defRPr sz="3300">
                <a:solidFill>
                  <a:schemeClr val="tx1"/>
                </a:solidFill>
                <a:latin typeface="Arial" charset="0"/>
              </a:defRPr>
            </a:lvl6pPr>
            <a:lvl7pPr marL="3020240" indent="-232326" eaLnBrk="0" fontAlgn="base" hangingPunct="0">
              <a:spcBef>
                <a:spcPct val="20000"/>
              </a:spcBef>
              <a:spcAft>
                <a:spcPct val="0"/>
              </a:spcAft>
              <a:buChar char="•"/>
              <a:defRPr sz="3300">
                <a:solidFill>
                  <a:schemeClr val="tx1"/>
                </a:solidFill>
                <a:latin typeface="Arial" charset="0"/>
              </a:defRPr>
            </a:lvl7pPr>
            <a:lvl8pPr marL="3484893" indent="-232326" eaLnBrk="0" fontAlgn="base" hangingPunct="0">
              <a:spcBef>
                <a:spcPct val="20000"/>
              </a:spcBef>
              <a:spcAft>
                <a:spcPct val="0"/>
              </a:spcAft>
              <a:buChar char="•"/>
              <a:defRPr sz="3300">
                <a:solidFill>
                  <a:schemeClr val="tx1"/>
                </a:solidFill>
                <a:latin typeface="Arial" charset="0"/>
              </a:defRPr>
            </a:lvl8pPr>
            <a:lvl9pPr marL="3949545" indent="-232326" eaLnBrk="0" fontAlgn="base" hangingPunct="0">
              <a:spcBef>
                <a:spcPct val="20000"/>
              </a:spcBef>
              <a:spcAft>
                <a:spcPct val="0"/>
              </a:spcAft>
              <a:buChar char="•"/>
              <a:defRPr sz="3300">
                <a:solidFill>
                  <a:schemeClr val="tx1"/>
                </a:solidFill>
                <a:latin typeface="Arial" charset="0"/>
              </a:defRPr>
            </a:lvl9pPr>
          </a:lstStyle>
          <a:p>
            <a:pPr eaLnBrk="1" hangingPunct="1"/>
            <a:fld id="{7B0BB8A8-A5B8-4659-B095-62EE134E156C}" type="slidenum">
              <a:rPr lang="en-US" sz="1200">
                <a:solidFill>
                  <a:prstClr val="black"/>
                </a:solidFill>
              </a:rPr>
              <a:pPr eaLnBrk="1" hangingPunct="1"/>
              <a:t>39</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103800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390094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198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325402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03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40522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22991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7"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231144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12/15/2018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7538446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07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12/15/2018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242836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438699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371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0" y="1859762"/>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451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6848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08908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8593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5"/>
            <a:ext cx="8128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5842000" y="6219830"/>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05654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252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12/15/2018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115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6476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09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t>04/07/1440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1271309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4634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45794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693622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6222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063622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3" y="514928"/>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51310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36427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64301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402329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149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13DDC-FE71-4420-8BFA-39A436D35BF6}" type="datetimeFigureOut">
              <a:rPr lang="fa-IR" smtClean="0"/>
              <a:t>04/07/1440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3445832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562818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85016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345888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7"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17477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66176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31331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524541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59295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35483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0820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13DDC-FE71-4420-8BFA-39A436D35BF6}" type="datetimeFigureOut">
              <a:rPr lang="fa-IR" smtClean="0"/>
              <a:t>04/07/1440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514196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37213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3" y="514928"/>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45605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75985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57440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068757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47903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797069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55401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8024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7"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8551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113DDC-FE71-4420-8BFA-39A436D35BF6}" type="datetimeFigureOut">
              <a:rPr lang="fa-IR" smtClean="0"/>
              <a:t>04/07/1440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119743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13DDC-FE71-4420-8BFA-39A436D35BF6}" type="datetimeFigureOut">
              <a:rPr lang="fa-IR" smtClean="0"/>
              <a:t>04/07/1440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107557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3" y="514928"/>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t>04/07/1440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272222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13DDC-FE71-4420-8BFA-39A436D35BF6}" type="datetimeFigureOut">
              <a:rPr lang="fa-IR" smtClean="0"/>
              <a:t>04/07/1440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44CC56-9159-44C9-ABC4-5D724FBC3CA4}" type="slidenum">
              <a:rPr lang="fa-IR" smtClean="0"/>
              <a:t>‹#›</a:t>
            </a:fld>
            <a:endParaRPr lang="fa-IR"/>
          </a:p>
        </p:txBody>
      </p:sp>
    </p:spTree>
    <p:extLst>
      <p:ext uri="{BB962C8B-B14F-4D97-AF65-F5344CB8AC3E}">
        <p14:creationId xmlns:p14="http://schemas.microsoft.com/office/powerpoint/2010/main" val="58770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13DDC-FE71-4420-8BFA-39A436D35BF6}" type="datetimeFigureOut">
              <a:rPr lang="fa-IR" smtClean="0"/>
              <a:t>04/07/1440</a:t>
            </a:fld>
            <a:endParaRPr lang="fa-IR"/>
          </a:p>
        </p:txBody>
      </p:sp>
      <p:sp>
        <p:nvSpPr>
          <p:cNvPr id="5" name="Footer Placeholder 4"/>
          <p:cNvSpPr>
            <a:spLocks noGrp="1"/>
          </p:cNvSpPr>
          <p:nvPr>
            <p:ph type="ftr" sz="quarter" idx="3"/>
          </p:nvPr>
        </p:nvSpPr>
        <p:spPr>
          <a:xfrm>
            <a:off x="677335"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744CC56-9159-44C9-ABC4-5D724FBC3CA4}" type="slidenum">
              <a:rPr lang="fa-IR" smtClean="0"/>
              <a:t>‹#›</a:t>
            </a:fld>
            <a:endParaRPr lang="fa-IR"/>
          </a:p>
        </p:txBody>
      </p:sp>
    </p:spTree>
    <p:extLst>
      <p:ext uri="{BB962C8B-B14F-4D97-AF65-F5344CB8AC3E}">
        <p14:creationId xmlns:p14="http://schemas.microsoft.com/office/powerpoint/2010/main" val="57750179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5"/>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fld id="{1D8BD707-D9CF-40AE-B4C6-C98DA3205C09}" type="datetimeFigureOut">
              <a:rPr lang="en-US" smtClean="0">
                <a:solidFill>
                  <a:srgbClr val="04617B">
                    <a:shade val="90000"/>
                  </a:srgbClr>
                </a:solidFill>
              </a:rPr>
              <a:pPr rtl="0"/>
              <a:t>12/15/2018</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5"/>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a:fld id="{B6F15528-21DE-4FAA-801E-634DDDAF4B2B}" type="slidenum">
              <a:rPr lang="en-US" smtClean="0">
                <a:solidFill>
                  <a:srgbClr val="04617B">
                    <a:shade val="90000"/>
                  </a:srgbClr>
                </a:solidFill>
              </a:rPr>
              <a:pPr rtl="0"/>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grpSp>
    </p:spTree>
    <p:extLst>
      <p:ext uri="{BB962C8B-B14F-4D97-AF65-F5344CB8AC3E}">
        <p14:creationId xmlns:p14="http://schemas.microsoft.com/office/powerpoint/2010/main" val="111423053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3"/>
          </p:nvPr>
        </p:nvSpPr>
        <p:spPr>
          <a:xfrm>
            <a:off x="677335"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101914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13DDC-FE71-4420-8BFA-39A436D35BF6}" type="datetimeFigureOut">
              <a:rPr lang="fa-IR" smtClean="0">
                <a:solidFill>
                  <a:prstClr val="black">
                    <a:tint val="75000"/>
                  </a:prstClr>
                </a:solidFill>
              </a:rPr>
              <a:pPr/>
              <a:t>04/07/1440</a:t>
            </a:fld>
            <a:endParaRPr lang="fa-IR">
              <a:solidFill>
                <a:prstClr val="black">
                  <a:tint val="75000"/>
                </a:prstClr>
              </a:solidFill>
            </a:endParaRPr>
          </a:p>
        </p:txBody>
      </p:sp>
      <p:sp>
        <p:nvSpPr>
          <p:cNvPr id="5" name="Footer Placeholder 4"/>
          <p:cNvSpPr>
            <a:spLocks noGrp="1"/>
          </p:cNvSpPr>
          <p:nvPr>
            <p:ph type="ftr" sz="quarter" idx="3"/>
          </p:nvPr>
        </p:nvSpPr>
        <p:spPr>
          <a:xfrm>
            <a:off x="677335"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744CC56-9159-44C9-ABC4-5D724FBC3CA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7134734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3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305" y="1519729"/>
            <a:ext cx="11618976" cy="1174704"/>
          </a:xfrm>
        </p:spPr>
        <p:txBody>
          <a:bodyPr>
            <a:normAutofit/>
          </a:bodyPr>
          <a:lstStyle/>
          <a:p>
            <a:pPr algn="ctr"/>
            <a:r>
              <a:rPr lang="fa-IR" dirty="0">
                <a:solidFill>
                  <a:schemeClr val="accent6">
                    <a:lumMod val="50000"/>
                  </a:schemeClr>
                </a:solidFill>
                <a:cs typeface="B Titr" panose="00000700000000000000" pitchFamily="2" charset="-78"/>
              </a:rPr>
              <a:t>پیشگیری و تشخیص زودرس سرطان پستان</a:t>
            </a:r>
          </a:p>
        </p:txBody>
      </p:sp>
      <p:sp>
        <p:nvSpPr>
          <p:cNvPr id="3" name="Subtitle 2"/>
          <p:cNvSpPr>
            <a:spLocks noGrp="1"/>
          </p:cNvSpPr>
          <p:nvPr>
            <p:ph type="subTitle" idx="1"/>
          </p:nvPr>
        </p:nvSpPr>
        <p:spPr>
          <a:xfrm>
            <a:off x="3314340" y="3910872"/>
            <a:ext cx="7926684" cy="2685000"/>
          </a:xfrm>
        </p:spPr>
        <p:txBody>
          <a:bodyPr>
            <a:noAutofit/>
          </a:bodyPr>
          <a:lstStyle/>
          <a:p>
            <a:pPr algn="ctr">
              <a:spcBef>
                <a:spcPct val="0"/>
              </a:spcBef>
            </a:pPr>
            <a:r>
              <a:rPr lang="fa-IR" sz="5400" dirty="0">
                <a:solidFill>
                  <a:schemeClr val="accent6">
                    <a:lumMod val="50000"/>
                  </a:schemeClr>
                </a:solidFill>
                <a:latin typeface="+mj-lt"/>
                <a:ea typeface="+mj-ea"/>
                <a:cs typeface="B Titr" panose="00000700000000000000" pitchFamily="2" charset="-78"/>
              </a:rPr>
              <a:t>آبان 1397</a:t>
            </a:r>
          </a:p>
          <a:p>
            <a:pPr algn="ctr">
              <a:spcBef>
                <a:spcPct val="0"/>
              </a:spcBef>
            </a:pPr>
            <a:r>
              <a:rPr lang="fa-IR" sz="4000" dirty="0">
                <a:solidFill>
                  <a:schemeClr val="accent6">
                    <a:lumMod val="50000"/>
                  </a:schemeClr>
                </a:solidFill>
                <a:latin typeface="+mj-lt"/>
                <a:ea typeface="+mj-ea"/>
                <a:cs typeface="B Titr" panose="00000700000000000000" pitchFamily="2" charset="-78"/>
              </a:rPr>
              <a:t>گروه سلامت جمعیت و خانواده </a:t>
            </a:r>
          </a:p>
          <a:p>
            <a:pPr algn="ctr">
              <a:spcBef>
                <a:spcPct val="0"/>
              </a:spcBef>
            </a:pPr>
            <a:r>
              <a:rPr lang="fa-IR" sz="4000" dirty="0">
                <a:solidFill>
                  <a:schemeClr val="accent6">
                    <a:lumMod val="50000"/>
                  </a:schemeClr>
                </a:solidFill>
                <a:latin typeface="+mj-lt"/>
                <a:ea typeface="+mj-ea"/>
                <a:cs typeface="B Titr" panose="00000700000000000000" pitchFamily="2" charset="-78"/>
              </a:rPr>
              <a:t>مرکز بهداشت استان</a:t>
            </a:r>
          </a:p>
        </p:txBody>
      </p:sp>
    </p:spTree>
    <p:extLst>
      <p:ext uri="{BB962C8B-B14F-4D97-AF65-F5344CB8AC3E}">
        <p14:creationId xmlns:p14="http://schemas.microsoft.com/office/powerpoint/2010/main" val="300067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972800" cy="1143000"/>
          </a:xfrm>
        </p:spPr>
        <p:txBody>
          <a:bodyPr>
            <a:normAutofit/>
          </a:bodyPr>
          <a:lstStyle/>
          <a:p>
            <a:r>
              <a:rPr lang="fa-IR" sz="4900" dirty="0">
                <a:solidFill>
                  <a:schemeClr val="accent6">
                    <a:lumMod val="50000"/>
                  </a:schemeClr>
                </a:solidFill>
                <a:latin typeface="+mn-lt"/>
                <a:ea typeface="+mn-ea"/>
                <a:cs typeface="B Titr" pitchFamily="2" charset="-78"/>
              </a:rPr>
              <a:t>نگاه کردن به پستانها  در جلوی آینه </a:t>
            </a:r>
            <a:r>
              <a:rPr lang="fa-IR" b="1" dirty="0" smtClean="0">
                <a:cs typeface="2  Zar" pitchFamily="2" charset="-78"/>
              </a:rPr>
              <a:t>:</a:t>
            </a:r>
          </a:p>
        </p:txBody>
      </p:sp>
      <p:sp>
        <p:nvSpPr>
          <p:cNvPr id="3" name="Content Placeholder 2"/>
          <p:cNvSpPr>
            <a:spLocks noGrp="1"/>
          </p:cNvSpPr>
          <p:nvPr>
            <p:ph idx="1"/>
          </p:nvPr>
        </p:nvSpPr>
        <p:spPr>
          <a:xfrm>
            <a:off x="743712" y="932688"/>
            <a:ext cx="10180320" cy="5614416"/>
          </a:xfrm>
        </p:spPr>
        <p:txBody>
          <a:bodyPr>
            <a:noAutofit/>
          </a:bodyPr>
          <a:lstStyle/>
          <a:p>
            <a:pPr>
              <a:lnSpc>
                <a:spcPct val="150000"/>
              </a:lnSpc>
            </a:pPr>
            <a:r>
              <a:rPr lang="fa-IR" sz="3200" b="1" dirty="0" smtClean="0">
                <a:cs typeface="B Titr" pitchFamily="2" charset="-78"/>
              </a:rPr>
              <a:t>نگاه کردن از روبرو  دست ها در دو طرف بدن آویزان  از پهلو و پستانها </a:t>
            </a:r>
          </a:p>
          <a:p>
            <a:pPr>
              <a:lnSpc>
                <a:spcPct val="150000"/>
              </a:lnSpc>
            </a:pPr>
            <a:r>
              <a:rPr lang="fa-IR" sz="3200" b="1" dirty="0" smtClean="0">
                <a:cs typeface="B Titr" pitchFamily="2" charset="-78"/>
              </a:rPr>
              <a:t>دستها را در دو طرف سر به صورت صاف بالا ببرید و به پستانها نگاه کنید </a:t>
            </a:r>
          </a:p>
          <a:p>
            <a:pPr>
              <a:lnSpc>
                <a:spcPct val="150000"/>
              </a:lnSpc>
            </a:pPr>
            <a:r>
              <a:rPr lang="fa-IR" sz="3200" b="1" dirty="0" smtClean="0">
                <a:cs typeface="B Titr" pitchFamily="2" charset="-78"/>
              </a:rPr>
              <a:t>کف دستها را پشت سر قفل کرده  و شانه ها را به عقب بکشید</a:t>
            </a:r>
          </a:p>
          <a:p>
            <a:pPr>
              <a:lnSpc>
                <a:spcPct val="150000"/>
              </a:lnSpc>
            </a:pPr>
            <a:r>
              <a:rPr lang="fa-IR" sz="3200" b="1" dirty="0" smtClean="0">
                <a:cs typeface="B Titr" pitchFamily="2" charset="-78"/>
              </a:rPr>
              <a:t>دستها  را بر روی کمر فشار داده  و شانه ها را به عقب بکشید </a:t>
            </a:r>
          </a:p>
          <a:p>
            <a:pPr>
              <a:lnSpc>
                <a:spcPct val="150000"/>
              </a:lnSpc>
            </a:pPr>
            <a:r>
              <a:rPr lang="fa-IR" sz="3200" b="1" dirty="0" smtClean="0">
                <a:cs typeface="B Titr" pitchFamily="2" charset="-78"/>
              </a:rPr>
              <a:t>خم شوید و دستها  به صورت آویزان  در دو طرف تنه قرار دهید</a:t>
            </a:r>
            <a:r>
              <a:rPr lang="fa-IR" sz="3200" b="1" dirty="0" smtClean="0"/>
              <a:t>. </a:t>
            </a:r>
            <a:endParaRPr lang="fa-IR" sz="3200" b="1" dirty="0"/>
          </a:p>
        </p:txBody>
      </p:sp>
    </p:spTree>
    <p:extLst>
      <p:ext uri="{BB962C8B-B14F-4D97-AF65-F5344CB8AC3E}">
        <p14:creationId xmlns:p14="http://schemas.microsoft.com/office/powerpoint/2010/main" val="23729756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73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96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4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42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808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 y="4"/>
            <a:ext cx="12191999" cy="6857999"/>
          </a:xfrm>
        </p:spPr>
      </p:pic>
    </p:spTree>
    <p:extLst>
      <p:ext uri="{BB962C8B-B14F-4D97-AF65-F5344CB8AC3E}">
        <p14:creationId xmlns:p14="http://schemas.microsoft.com/office/powerpoint/2010/main" val="36544884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10034016" cy="3322320"/>
          </a:xfrm>
        </p:spPr>
        <p:txBody>
          <a:bodyPr>
            <a:noAutofit/>
          </a:bodyPr>
          <a:lstStyle/>
          <a:p>
            <a:pPr>
              <a:lnSpc>
                <a:spcPct val="150000"/>
              </a:lnSpc>
            </a:pPr>
            <a:r>
              <a:rPr lang="fa-IR" sz="4400" b="1" dirty="0">
                <a:cs typeface="B Titr" pitchFamily="2" charset="-78"/>
              </a:rPr>
              <a:t>لمس پستانها در هنگام حمام کردن در زیر دوش به علت خیس و لغزنده  بودن انگشتان و پستانها بهتر صورت می گیرد.</a:t>
            </a:r>
          </a:p>
        </p:txBody>
      </p:sp>
    </p:spTree>
    <p:extLst>
      <p:ext uri="{BB962C8B-B14F-4D97-AF65-F5344CB8AC3E}">
        <p14:creationId xmlns:p14="http://schemas.microsoft.com/office/powerpoint/2010/main" val="317378302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17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766816" cy="1136904"/>
          </a:xfrm>
        </p:spPr>
        <p:txBody>
          <a:bodyPr>
            <a:noAutofit/>
          </a:bodyPr>
          <a:lstStyle/>
          <a:p>
            <a:pPr algn="ctr"/>
            <a:r>
              <a:rPr lang="fa-IR" sz="4900" dirty="0">
                <a:solidFill>
                  <a:schemeClr val="accent6">
                    <a:lumMod val="50000"/>
                  </a:schemeClr>
                </a:solidFill>
                <a:latin typeface="+mn-lt"/>
                <a:ea typeface="+mn-ea"/>
                <a:cs typeface="B Titr" pitchFamily="2" charset="-78"/>
              </a:rPr>
              <a:t>لمس پستانها</a:t>
            </a:r>
          </a:p>
        </p:txBody>
      </p:sp>
      <p:sp>
        <p:nvSpPr>
          <p:cNvPr id="3" name="Content Placeholder 2"/>
          <p:cNvSpPr>
            <a:spLocks noGrp="1"/>
          </p:cNvSpPr>
          <p:nvPr>
            <p:ph idx="1"/>
          </p:nvPr>
        </p:nvSpPr>
        <p:spPr>
          <a:xfrm>
            <a:off x="203200" y="1219200"/>
            <a:ext cx="11785600" cy="5486400"/>
          </a:xfrm>
        </p:spPr>
        <p:txBody>
          <a:bodyPr>
            <a:normAutofit fontScale="85000" lnSpcReduction="20000"/>
          </a:bodyPr>
          <a:lstStyle/>
          <a:p>
            <a:pPr>
              <a:lnSpc>
                <a:spcPct val="150000"/>
              </a:lnSpc>
            </a:pPr>
            <a:r>
              <a:rPr lang="fa-IR" sz="3200" b="1" dirty="0">
                <a:cs typeface="B Titr" pitchFamily="2" charset="-78"/>
              </a:rPr>
              <a:t>ابتدا به پشت درازبکشید. </a:t>
            </a:r>
          </a:p>
          <a:p>
            <a:pPr>
              <a:lnSpc>
                <a:spcPct val="150000"/>
              </a:lnSpc>
            </a:pPr>
            <a:r>
              <a:rPr lang="fa-IR" sz="3200" b="1" dirty="0">
                <a:cs typeface="B Titr" pitchFamily="2" charset="-78"/>
              </a:rPr>
              <a:t>یک بالش کوچک زیرشانه سمت معاینه بگذارید و دست سمت معاینه را زیرسرتان بگذاریدو از نرمه انگشتان دست مقابل  جهت معاینه استفاده کنیدو بافت پستان را بین پوست ودنده ها فشار دهید.</a:t>
            </a:r>
          </a:p>
          <a:p>
            <a:pPr>
              <a:lnSpc>
                <a:spcPct val="150000"/>
              </a:lnSpc>
            </a:pPr>
            <a:r>
              <a:rPr lang="fa-IR" sz="3200" b="1" dirty="0">
                <a:cs typeface="B Titr" pitchFamily="2" charset="-78"/>
              </a:rPr>
              <a:t>از اطراف  پستان به طرف نوک پستان در دایره های فرضی هم جهت عقربه های ساعت لمس نمایید.</a:t>
            </a:r>
          </a:p>
          <a:p>
            <a:pPr>
              <a:lnSpc>
                <a:spcPct val="150000"/>
              </a:lnSpc>
            </a:pPr>
            <a:r>
              <a:rPr lang="fa-IR" sz="3200" b="1" dirty="0">
                <a:cs typeface="B Titr" pitchFamily="2" charset="-78"/>
              </a:rPr>
              <a:t>پس از لمس هرپستان، زیر بغل همان طرف را لمس نمایید .</a:t>
            </a:r>
          </a:p>
          <a:p>
            <a:pPr>
              <a:lnSpc>
                <a:spcPct val="150000"/>
              </a:lnSpc>
            </a:pPr>
            <a:r>
              <a:rPr lang="fa-IR" sz="3200" b="1" dirty="0">
                <a:cs typeface="B Titr" pitchFamily="2" charset="-78"/>
              </a:rPr>
              <a:t>در انتهای معاینه پستانها را در جهات مختلف مانند حالت دوشیدن فشار دهید و به ترشحات نوک پستا ن توجه نمایید</a:t>
            </a:r>
            <a:r>
              <a:rPr lang="fa-IR" sz="3200" b="1" dirty="0" smtClean="0"/>
              <a:t>      </a:t>
            </a:r>
            <a:endParaRPr lang="fa-IR"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149" y="228854"/>
            <a:ext cx="246856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07768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101" name="Unvan 2"/>
          <p:cNvSpPr>
            <a:spLocks noGrp="1"/>
          </p:cNvSpPr>
          <p:nvPr>
            <p:ph type="title"/>
          </p:nvPr>
        </p:nvSpPr>
        <p:spPr>
          <a:xfrm>
            <a:off x="508004" y="44450"/>
            <a:ext cx="11637433" cy="981922"/>
          </a:xfrm>
        </p:spPr>
        <p:txBody>
          <a:bodyPr>
            <a:normAutofit fontScale="90000"/>
          </a:bodyPr>
          <a:lstStyle/>
          <a:p>
            <a:pPr algn="ctr"/>
            <a:r>
              <a:rPr lang="fa-IR" sz="6000" b="1" dirty="0">
                <a:solidFill>
                  <a:schemeClr val="accent6">
                    <a:lumMod val="50000"/>
                  </a:schemeClr>
                </a:solidFill>
                <a:latin typeface="+mn-lt"/>
                <a:ea typeface="+mn-ea"/>
                <a:cs typeface="B Titr" pitchFamily="2" charset="-78"/>
              </a:rPr>
              <a:t>مقدمه</a:t>
            </a:r>
            <a:r>
              <a:rPr lang="fa-IR" sz="4400" b="1" dirty="0" smtClean="0">
                <a:cs typeface="B Nazanin" panose="00000400000000000000" pitchFamily="2" charset="-78"/>
              </a:rPr>
              <a:t> </a:t>
            </a:r>
            <a:endParaRPr lang="tr-TR" sz="4400" b="1" dirty="0" smtClean="0">
              <a:cs typeface="B Nazanin" panose="00000400000000000000" pitchFamily="2" charset="-78"/>
            </a:endParaRPr>
          </a:p>
        </p:txBody>
      </p:sp>
      <p:sp>
        <p:nvSpPr>
          <p:cNvPr id="4" name="İçerik Yer Tutucusu 3"/>
          <p:cNvSpPr>
            <a:spLocks noGrp="1"/>
          </p:cNvSpPr>
          <p:nvPr>
            <p:ph idx="1"/>
          </p:nvPr>
        </p:nvSpPr>
        <p:spPr>
          <a:xfrm>
            <a:off x="195072" y="829056"/>
            <a:ext cx="10875264" cy="5839968"/>
          </a:xfrm>
        </p:spPr>
        <p:txBody>
          <a:bodyPr>
            <a:noAutofit/>
          </a:bodyPr>
          <a:lstStyle/>
          <a:p>
            <a:pPr algn="just" rtl="1">
              <a:defRPr/>
            </a:pPr>
            <a:r>
              <a:rPr lang="fa-IR" sz="3600" dirty="0" smtClean="0">
                <a:latin typeface="Arial" pitchFamily="34" charset="0"/>
                <a:cs typeface="B Titr" pitchFamily="2" charset="-78"/>
              </a:rPr>
              <a:t>سلامت زنان و به ویژه مادران از مفاهیم زیربنایی در توسعه است زنان حدود نیمی از جمعیت جهان را تشکیل می دهند ونه تنها مسئول سلامت خود هستند بلکه محور سلامت خانواده بوده   وتاثیر بسزایی برسلامت فرزندان ،خانواده و جامعه پیرامون دارند.</a:t>
            </a:r>
          </a:p>
          <a:p>
            <a:pPr algn="just" rtl="1">
              <a:defRPr/>
            </a:pPr>
            <a:endParaRPr lang="fa-IR" sz="3600" dirty="0" smtClean="0">
              <a:latin typeface="Arial" pitchFamily="34" charset="0"/>
              <a:cs typeface="B Titr" pitchFamily="2" charset="-78"/>
            </a:endParaRPr>
          </a:p>
          <a:p>
            <a:pPr algn="just" rtl="1">
              <a:defRPr/>
            </a:pPr>
            <a:r>
              <a:rPr lang="fa-IR" sz="3600" dirty="0" smtClean="0">
                <a:latin typeface="Arial" pitchFamily="34" charset="0"/>
                <a:cs typeface="B Titr" pitchFamily="2" charset="-78"/>
              </a:rPr>
              <a:t>امروزه یکی از عوامل نگران کننده در سلامتی زنان سرطان پستان است. در اکثر کشورهای دنیاسرطان پستان شایعترین سرطان در زنان می باشددر ایران نیز این </a:t>
            </a:r>
            <a:r>
              <a:rPr lang="fa-IR" sz="3600" dirty="0">
                <a:latin typeface="Arial" pitchFamily="34" charset="0"/>
                <a:cs typeface="B Titr" pitchFamily="2" charset="-78"/>
              </a:rPr>
              <a:t>بیماری در صدر سرطانهای زنان قرار دارد وبروز ان در حال افزایش اس</a:t>
            </a:r>
            <a:r>
              <a:rPr lang="fa-IR" sz="3600" dirty="0" smtClean="0">
                <a:latin typeface="Arial" pitchFamily="34" charset="0"/>
                <a:cs typeface="B Titr" pitchFamily="2" charset="-78"/>
              </a:rPr>
              <a:t>ت</a:t>
            </a:r>
            <a:endParaRPr lang="fa-IR" sz="3600" dirty="0">
              <a:latin typeface="Arial" pitchFamily="34" charset="0"/>
              <a:cs typeface="B Titr" pitchFamily="2" charset="-78"/>
            </a:endParaRPr>
          </a:p>
          <a:p>
            <a:pPr marL="0" indent="0" algn="just" rtl="1">
              <a:buNone/>
              <a:defRPr/>
            </a:pPr>
            <a:endParaRPr lang="tr-TR" sz="1400" b="1" dirty="0" smtClean="0">
              <a:cs typeface="B Nazanin" panose="00000400000000000000" pitchFamily="2" charset="-78"/>
            </a:endParaRPr>
          </a:p>
        </p:txBody>
      </p:sp>
      <p:sp>
        <p:nvSpPr>
          <p:cNvPr id="409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A465FA2-0BEE-4A66-B8F0-F241505103EB}" type="slidenum">
              <a:rPr lang="tr-TR" altLang="tr-TR">
                <a:solidFill>
                  <a:srgbClr val="898989"/>
                </a:solidFill>
                <a:latin typeface="Calibri" panose="020F0502020204030204" pitchFamily="34" charset="0"/>
              </a:rPr>
              <a:pPr/>
              <a:t>2</a:t>
            </a:fld>
            <a:endParaRPr lang="tr-TR" altLang="tr-TR">
              <a:solidFill>
                <a:srgbClr val="898989"/>
              </a:solidFill>
              <a:latin typeface="Calibri" panose="020F0502020204030204" pitchFamily="34" charset="0"/>
            </a:endParaRPr>
          </a:p>
        </p:txBody>
      </p:sp>
    </p:spTree>
    <p:extLst>
      <p:ext uri="{BB962C8B-B14F-4D97-AF65-F5344CB8AC3E}">
        <p14:creationId xmlns:p14="http://schemas.microsoft.com/office/powerpoint/2010/main" val="3724944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91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1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627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79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17"/>
            <a:ext cx="12192000" cy="706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67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2317" cy="689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66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ounded Rectangle 3"/>
          <p:cNvSpPr/>
          <p:nvPr/>
        </p:nvSpPr>
        <p:spPr>
          <a:xfrm>
            <a:off x="262132" y="304800"/>
            <a:ext cx="11421869" cy="762000"/>
          </a:xfrm>
          <a:prstGeom prst="round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0"/>
            <a:r>
              <a:rPr lang="fa-IR" sz="4000" b="1" dirty="0" smtClean="0">
                <a:solidFill>
                  <a:prstClr val="black">
                    <a:lumMod val="65000"/>
                    <a:lumOff val="35000"/>
                  </a:prstClr>
                </a:solidFill>
                <a:cs typeface="B Nazanin" panose="00000400000000000000" pitchFamily="2" charset="-78"/>
              </a:rPr>
              <a:t>معاینه بالینی پستان</a:t>
            </a:r>
          </a:p>
        </p:txBody>
      </p:sp>
      <p:sp>
        <p:nvSpPr>
          <p:cNvPr id="3" name="Rectangle 27"/>
          <p:cNvSpPr>
            <a:spLocks noChangeArrowheads="1"/>
          </p:cNvSpPr>
          <p:nvPr/>
        </p:nvSpPr>
        <p:spPr bwMode="auto">
          <a:xfrm>
            <a:off x="3"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5" name="Rectangle 39"/>
          <p:cNvSpPr>
            <a:spLocks noChangeArrowheads="1"/>
          </p:cNvSpPr>
          <p:nvPr/>
        </p:nvSpPr>
        <p:spPr bwMode="auto">
          <a:xfrm>
            <a:off x="3"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39" name="Picture 10" descr="Description: C:\Users\agmotlagh\Pictures\wh1114_fig2.jpg"/>
          <p:cNvPicPr>
            <a:picLocks noChangeAspect="1" noChangeArrowheads="1"/>
          </p:cNvPicPr>
          <p:nvPr/>
        </p:nvPicPr>
        <p:blipFill>
          <a:blip r:embed="rId3" cstate="print">
            <a:extLst>
              <a:ext uri="{28A0092B-C50C-407E-A947-70E740481C1C}">
                <a14:useLocalDpi xmlns:a14="http://schemas.microsoft.com/office/drawing/2010/main" val="0"/>
              </a:ext>
            </a:extLst>
          </a:blip>
          <a:srcRect t="18744"/>
          <a:stretch>
            <a:fillRect/>
          </a:stretch>
        </p:blipFill>
        <p:spPr bwMode="auto">
          <a:xfrm>
            <a:off x="262132" y="1190278"/>
            <a:ext cx="11421869" cy="543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30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158496"/>
            <a:ext cx="7985760" cy="1658112"/>
          </a:xfrm>
        </p:spPr>
        <p:txBody>
          <a:bodyPr>
            <a:normAutofit/>
          </a:bodyPr>
          <a:lstStyle/>
          <a:p>
            <a:pPr algn="ctr"/>
            <a:r>
              <a:rPr lang="fa-IR" sz="4800" b="1" dirty="0" smtClean="0">
                <a:cs typeface="2  Zar" pitchFamily="2" charset="-78"/>
              </a:rPr>
              <a:t/>
            </a:r>
            <a:br>
              <a:rPr lang="fa-IR" sz="4800" b="1" dirty="0" smtClean="0">
                <a:cs typeface="2  Zar" pitchFamily="2" charset="-78"/>
              </a:rPr>
            </a:br>
            <a:r>
              <a:rPr lang="fa-IR" sz="5400" dirty="0">
                <a:solidFill>
                  <a:schemeClr val="accent6">
                    <a:lumMod val="50000"/>
                  </a:schemeClr>
                </a:solidFill>
                <a:latin typeface="+mn-lt"/>
                <a:ea typeface="+mn-ea"/>
                <a:cs typeface="B Titr" pitchFamily="2" charset="-78"/>
              </a:rPr>
              <a:t>معاینه  توسط پزشک و ماما </a:t>
            </a:r>
          </a:p>
        </p:txBody>
      </p:sp>
      <p:sp>
        <p:nvSpPr>
          <p:cNvPr id="3" name="Content Placeholder 2"/>
          <p:cNvSpPr>
            <a:spLocks noGrp="1"/>
          </p:cNvSpPr>
          <p:nvPr>
            <p:ph idx="1"/>
          </p:nvPr>
        </p:nvSpPr>
        <p:spPr>
          <a:xfrm>
            <a:off x="609600" y="1853184"/>
            <a:ext cx="10972800" cy="4681728"/>
          </a:xfrm>
        </p:spPr>
        <p:txBody>
          <a:bodyPr>
            <a:noAutofit/>
          </a:bodyPr>
          <a:lstStyle/>
          <a:p>
            <a:pPr marL="457200" lvl="1" indent="0" algn="just">
              <a:lnSpc>
                <a:spcPct val="150000"/>
              </a:lnSpc>
              <a:buClr>
                <a:srgbClr val="F496CB">
                  <a:lumMod val="75000"/>
                </a:srgbClr>
              </a:buClr>
              <a:buNone/>
            </a:pPr>
            <a:r>
              <a:rPr lang="fa-IR" sz="4400" b="1" dirty="0">
                <a:cs typeface="B Titr" pitchFamily="2" charset="-78"/>
              </a:rPr>
              <a:t>تمام خانم های بالای  30 تا 69 سال باید توسط ماما یا پزشک معاینه شوند . زنان 30 تا 40 سال هر دوسال یکبار و زنان 40 سال به بالا هرسال معاینه توسط ماما یا پزشک صورت گیرد.</a:t>
            </a:r>
            <a:endParaRPr lang="en-US" sz="4400" b="1" dirty="0">
              <a:cs typeface="B Titr" pitchFamily="2" charset="-78"/>
            </a:endParaRPr>
          </a:p>
          <a:p>
            <a:pPr lvl="1">
              <a:lnSpc>
                <a:spcPct val="90000"/>
              </a:lnSpc>
              <a:buClr>
                <a:srgbClr val="F496CB">
                  <a:lumMod val="75000"/>
                </a:srgbClr>
              </a:buClr>
              <a:buNone/>
            </a:pPr>
            <a:endParaRPr lang="en-US" b="1" dirty="0">
              <a:solidFill>
                <a:prstClr val="black">
                  <a:lumMod val="75000"/>
                  <a:lumOff val="25000"/>
                </a:prstClr>
              </a:solidFill>
              <a:latin typeface="Tahoma" pitchFamily="34" charset="0"/>
              <a:cs typeface="Tahoma" pitchFamily="34" charset="0"/>
            </a:endParaRPr>
          </a:p>
          <a:p>
            <a:pPr>
              <a:lnSpc>
                <a:spcPct val="150000"/>
              </a:lnSpc>
            </a:pPr>
            <a:endParaRPr lang="fa-IR" sz="4400" b="1" dirty="0">
              <a:cs typeface="B Titr" pitchFamily="2" charset="-78"/>
            </a:endParaRPr>
          </a:p>
        </p:txBody>
      </p:sp>
    </p:spTree>
    <p:extLst>
      <p:ext uri="{BB962C8B-B14F-4D97-AF65-F5344CB8AC3E}">
        <p14:creationId xmlns:p14="http://schemas.microsoft.com/office/powerpoint/2010/main" val="395504533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7D2F0B72"/>
          <p:cNvPicPr>
            <a:picLocks noChangeAspect="1" noChangeArrowheads="1"/>
          </p:cNvPicPr>
          <p:nvPr/>
        </p:nvPicPr>
        <p:blipFill>
          <a:blip r:embed="rId2"/>
          <a:srcRect l="1180"/>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9056252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9744" y="131064"/>
            <a:ext cx="8058912" cy="1143000"/>
          </a:xfrm>
        </p:spPr>
        <p:txBody>
          <a:bodyPr>
            <a:noAutofit/>
          </a:bodyPr>
          <a:lstStyle/>
          <a:p>
            <a:r>
              <a:rPr lang="fa-IR" sz="5400" dirty="0">
                <a:solidFill>
                  <a:schemeClr val="accent6">
                    <a:lumMod val="50000"/>
                  </a:schemeClr>
                </a:solidFill>
                <a:latin typeface="+mn-lt"/>
                <a:ea typeface="+mn-ea"/>
                <a:cs typeface="B Titr" pitchFamily="2" charset="-78"/>
              </a:rPr>
              <a:t>علائم احتمالی سرطان پستان </a:t>
            </a:r>
          </a:p>
        </p:txBody>
      </p:sp>
      <p:sp>
        <p:nvSpPr>
          <p:cNvPr id="3" name="Content Placeholder 2"/>
          <p:cNvSpPr>
            <a:spLocks noGrp="1"/>
          </p:cNvSpPr>
          <p:nvPr>
            <p:ph idx="1"/>
          </p:nvPr>
        </p:nvSpPr>
        <p:spPr>
          <a:xfrm>
            <a:off x="134112" y="1048512"/>
            <a:ext cx="10363199" cy="5535168"/>
          </a:xfrm>
        </p:spPr>
        <p:txBody>
          <a:bodyPr>
            <a:noAutofit/>
          </a:bodyPr>
          <a:lstStyle/>
          <a:p>
            <a:pPr rtl="1"/>
            <a:r>
              <a:rPr lang="fa-IR" sz="3600" b="1" dirty="0">
                <a:cs typeface="B Titr" pitchFamily="2" charset="-78"/>
              </a:rPr>
              <a:t>توده ها در لمس </a:t>
            </a:r>
            <a:endParaRPr lang="en-US" sz="3600" b="1" dirty="0">
              <a:cs typeface="B Titr" pitchFamily="2" charset="-78"/>
            </a:endParaRPr>
          </a:p>
          <a:p>
            <a:pPr lvl="0" rtl="1"/>
            <a:r>
              <a:rPr lang="fa-IR" sz="3600" b="1" dirty="0">
                <a:cs typeface="B Titr" pitchFamily="2" charset="-78"/>
              </a:rPr>
              <a:t>به صورت سفت یا سخت احساس می شوند .</a:t>
            </a:r>
            <a:endParaRPr lang="en-US" sz="3600" b="1" dirty="0">
              <a:cs typeface="B Titr" pitchFamily="2" charset="-78"/>
            </a:endParaRPr>
          </a:p>
          <a:p>
            <a:pPr lvl="0" rtl="1"/>
            <a:r>
              <a:rPr lang="fa-IR" sz="3600" b="1" dirty="0">
                <a:cs typeface="B Titr" pitchFamily="2" charset="-78"/>
              </a:rPr>
              <a:t>حرکت نمی کنند و به قسمت های اطراف خود چسبیده اند.</a:t>
            </a:r>
          </a:p>
          <a:p>
            <a:pPr lvl="0" rtl="1"/>
            <a:r>
              <a:rPr lang="fa-IR" sz="3600" b="1" dirty="0">
                <a:cs typeface="B Titr" pitchFamily="2" charset="-78"/>
              </a:rPr>
              <a:t>منفرد و بدون درد هستند .</a:t>
            </a:r>
            <a:endParaRPr lang="en-US" sz="3600" b="1" dirty="0">
              <a:cs typeface="B Titr" pitchFamily="2" charset="-78"/>
            </a:endParaRPr>
          </a:p>
          <a:p>
            <a:pPr lvl="0" rtl="1"/>
            <a:r>
              <a:rPr lang="fa-IR" sz="3600" b="1" dirty="0">
                <a:cs typeface="B Titr" pitchFamily="2" charset="-78"/>
              </a:rPr>
              <a:t>گاهی اوقات تنها علامت سرطان پستان  می تواند بزرگ شدن  غدد لنفاوی زیر بغل باشد  که به صورت توده های سفت  در زیر بغل لمس می شود.               </a:t>
            </a:r>
            <a:endParaRPr lang="en-US" sz="3600" b="1" dirty="0">
              <a:cs typeface="B Titr" pitchFamily="2" charset="-78"/>
            </a:endParaRPr>
          </a:p>
          <a:p>
            <a:pPr lvl="0" rtl="1"/>
            <a:r>
              <a:rPr lang="fa-IR" sz="3600" b="1" dirty="0">
                <a:cs typeface="B Titr" pitchFamily="2" charset="-78"/>
              </a:rPr>
              <a:t>گاهی اوقات به علت بزرگی بیش از حد یک تومور پستان در یک طرف به طور واضحی بزرگتر از طرف مقابل می شود.  </a:t>
            </a:r>
            <a:endParaRPr lang="en-US" sz="3600" b="1" dirty="0">
              <a:cs typeface="B Titr" pitchFamily="2" charset="-78"/>
            </a:endParaRPr>
          </a:p>
        </p:txBody>
      </p:sp>
    </p:spTree>
    <p:extLst>
      <p:ext uri="{BB962C8B-B14F-4D97-AF65-F5344CB8AC3E}">
        <p14:creationId xmlns:p14="http://schemas.microsoft.com/office/powerpoint/2010/main" val="1345261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35480"/>
            <a:ext cx="9692640" cy="3246120"/>
          </a:xfrm>
        </p:spPr>
        <p:txBody>
          <a:bodyPr>
            <a:noAutofit/>
          </a:bodyPr>
          <a:lstStyle/>
          <a:p>
            <a:r>
              <a:rPr lang="fa-IR" sz="7200" b="1" dirty="0">
                <a:cs typeface="B Titr" pitchFamily="2" charset="-78"/>
              </a:rPr>
              <a:t>شایعترین شکل بروز سرطان  پستان  یک </a:t>
            </a:r>
            <a:r>
              <a:rPr lang="fa-IR" sz="7200" b="1" dirty="0">
                <a:solidFill>
                  <a:schemeClr val="accent6">
                    <a:lumMod val="50000"/>
                  </a:schemeClr>
                </a:solidFill>
                <a:cs typeface="B Titr" pitchFamily="2" charset="-78"/>
              </a:rPr>
              <a:t>توده سفت و بدون درد</a:t>
            </a:r>
            <a:r>
              <a:rPr lang="fa-IR" sz="7200" b="1" dirty="0">
                <a:cs typeface="B Titr" pitchFamily="2" charset="-78"/>
              </a:rPr>
              <a:t> است.</a:t>
            </a:r>
          </a:p>
        </p:txBody>
      </p:sp>
    </p:spTree>
    <p:extLst>
      <p:ext uri="{BB962C8B-B14F-4D97-AF65-F5344CB8AC3E}">
        <p14:creationId xmlns:p14="http://schemas.microsoft.com/office/powerpoint/2010/main" val="276692143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003808" y="210312"/>
            <a:ext cx="8298688" cy="1094232"/>
          </a:xfrm>
        </p:spPr>
        <p:txBody>
          <a:bodyPr>
            <a:noAutofit/>
          </a:bodyPr>
          <a:lstStyle/>
          <a:p>
            <a:r>
              <a:rPr lang="en-US" dirty="0" smtClean="0">
                <a:solidFill>
                  <a:schemeClr val="tx2"/>
                </a:solidFill>
                <a:cs typeface="2  Zar" pitchFamily="2" charset="-78"/>
              </a:rPr>
              <a:t/>
            </a:r>
            <a:br>
              <a:rPr lang="en-US" dirty="0" smtClean="0">
                <a:solidFill>
                  <a:schemeClr val="tx2"/>
                </a:solidFill>
                <a:cs typeface="2  Zar" pitchFamily="2" charset="-78"/>
              </a:rPr>
            </a:br>
            <a:r>
              <a:rPr lang="fa-IR" sz="4800" dirty="0">
                <a:solidFill>
                  <a:schemeClr val="accent6">
                    <a:lumMod val="50000"/>
                  </a:schemeClr>
                </a:solidFill>
                <a:latin typeface="+mn-lt"/>
                <a:ea typeface="+mn-ea"/>
                <a:cs typeface="B Titr" pitchFamily="2" charset="-78"/>
              </a:rPr>
              <a:t> اهمیت تشخیص زودرس کانسر پستان </a:t>
            </a:r>
          </a:p>
        </p:txBody>
      </p:sp>
      <p:sp>
        <p:nvSpPr>
          <p:cNvPr id="3" name="Content Placeholder 2"/>
          <p:cNvSpPr>
            <a:spLocks noGrp="1"/>
          </p:cNvSpPr>
          <p:nvPr>
            <p:ph type="subTitle" idx="1"/>
          </p:nvPr>
        </p:nvSpPr>
        <p:spPr>
          <a:xfrm>
            <a:off x="508000" y="1828800"/>
            <a:ext cx="9794240" cy="4800600"/>
          </a:xfrm>
        </p:spPr>
        <p:txBody>
          <a:bodyPr>
            <a:noAutofit/>
          </a:bodyPr>
          <a:lstStyle/>
          <a:p>
            <a:pPr marL="685800" lvl="0" indent="-685800" rtl="1">
              <a:buFont typeface="Wingdings" pitchFamily="2" charset="2"/>
              <a:buChar char="Ø"/>
            </a:pPr>
            <a:r>
              <a:rPr lang="fa-IR" sz="4800" b="1" dirty="0" smtClean="0">
                <a:solidFill>
                  <a:schemeClr val="tx1"/>
                </a:solidFill>
                <a:cs typeface="B Titr" pitchFamily="2" charset="-78"/>
              </a:rPr>
              <a:t>قابلیت درمان کامل در صورت تشخیص بموقع </a:t>
            </a:r>
            <a:endParaRPr lang="en-US" sz="4800" dirty="0" smtClean="0">
              <a:solidFill>
                <a:schemeClr val="tx1"/>
              </a:solidFill>
              <a:cs typeface="B Titr" pitchFamily="2" charset="-78"/>
            </a:endParaRPr>
          </a:p>
          <a:p>
            <a:pPr marL="685800" lvl="0" indent="-685800" rtl="1">
              <a:buFont typeface="Wingdings" pitchFamily="2" charset="2"/>
              <a:buChar char="Ø"/>
            </a:pPr>
            <a:r>
              <a:rPr lang="fa-IR" sz="4800" b="1" dirty="0" smtClean="0">
                <a:solidFill>
                  <a:schemeClr val="tx1"/>
                </a:solidFill>
                <a:cs typeface="B Titr" pitchFamily="2" charset="-78"/>
              </a:rPr>
              <a:t>عدم تحمل هزینه گزاف درمانی در صورت تشخیص به موقع </a:t>
            </a:r>
            <a:endParaRPr lang="en-US" sz="4800" dirty="0" smtClean="0">
              <a:solidFill>
                <a:schemeClr val="tx1"/>
              </a:solidFill>
              <a:cs typeface="B Titr" pitchFamily="2" charset="-78"/>
            </a:endParaRPr>
          </a:p>
          <a:p>
            <a:pPr marL="685800" indent="-685800">
              <a:buFont typeface="Wingdings" pitchFamily="2" charset="2"/>
              <a:buChar char="Ø"/>
            </a:pPr>
            <a:r>
              <a:rPr lang="fa-IR" sz="4800" b="1" dirty="0" smtClean="0">
                <a:solidFill>
                  <a:schemeClr val="tx1"/>
                </a:solidFill>
                <a:cs typeface="B Titr" pitchFamily="2" charset="-78"/>
              </a:rPr>
              <a:t>بی ضرر بودن اقدامات تشخیصی ازجمله ماموگرافی </a:t>
            </a:r>
            <a:endParaRPr lang="fa-IR" sz="4800" dirty="0">
              <a:solidFill>
                <a:schemeClr val="tx1"/>
              </a:solidFill>
              <a:cs typeface="B Titr" pitchFamily="2" charset="-78"/>
            </a:endParaRPr>
          </a:p>
        </p:txBody>
      </p:sp>
    </p:spTree>
    <p:extLst>
      <p:ext uri="{BB962C8B-B14F-4D97-AF65-F5344CB8AC3E}">
        <p14:creationId xmlns:p14="http://schemas.microsoft.com/office/powerpoint/2010/main" val="173597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6864" y="914400"/>
            <a:ext cx="9790176" cy="914400"/>
          </a:xfrm>
        </p:spPr>
        <p:txBody>
          <a:bodyPr>
            <a:normAutofit fontScale="90000"/>
          </a:bodyPr>
          <a:lstStyle/>
          <a:p>
            <a:pPr algn="ctr"/>
            <a:r>
              <a:rPr lang="fa-IR" sz="6000" dirty="0">
                <a:solidFill>
                  <a:schemeClr val="accent6">
                    <a:lumMod val="50000"/>
                  </a:schemeClr>
                </a:solidFill>
                <a:latin typeface="+mn-lt"/>
                <a:ea typeface="+mn-ea"/>
                <a:cs typeface="B Titr" pitchFamily="2" charset="-78"/>
              </a:rPr>
              <a:t>ترشحات پستانی</a:t>
            </a:r>
            <a:r>
              <a:rPr lang="en-US" dirty="0" smtClean="0"/>
              <a:t/>
            </a:r>
            <a:br>
              <a:rPr lang="en-US" dirty="0" smtClean="0"/>
            </a:br>
            <a:r>
              <a:rPr lang="fa-IR" b="1" dirty="0" smtClean="0"/>
              <a:t> </a:t>
            </a:r>
            <a:endParaRPr lang="fa-IR" sz="6000" dirty="0"/>
          </a:p>
        </p:txBody>
      </p:sp>
      <p:sp>
        <p:nvSpPr>
          <p:cNvPr id="3" name="Content Placeholder 2"/>
          <p:cNvSpPr>
            <a:spLocks noGrp="1"/>
          </p:cNvSpPr>
          <p:nvPr>
            <p:ph idx="1"/>
          </p:nvPr>
        </p:nvSpPr>
        <p:spPr>
          <a:xfrm>
            <a:off x="609600" y="2036064"/>
            <a:ext cx="9607296" cy="4593336"/>
          </a:xfrm>
        </p:spPr>
        <p:txBody>
          <a:bodyPr>
            <a:normAutofit fontScale="92500" lnSpcReduction="10000"/>
          </a:bodyPr>
          <a:lstStyle/>
          <a:p>
            <a:pPr rtl="1">
              <a:buNone/>
            </a:pPr>
            <a:r>
              <a:rPr lang="fa-IR" sz="5400" b="1" dirty="0" smtClean="0"/>
              <a:t>شامل :  </a:t>
            </a:r>
            <a:endParaRPr lang="en-US" sz="5400" dirty="0" smtClean="0"/>
          </a:p>
          <a:p>
            <a:r>
              <a:rPr lang="fa-IR" sz="3900" b="1" dirty="0">
                <a:cs typeface="B Titr" pitchFamily="2" charset="-78"/>
              </a:rPr>
              <a:t>ترشحات خونی یا آبکی </a:t>
            </a:r>
            <a:endParaRPr lang="en-US" sz="3900" b="1" dirty="0">
              <a:cs typeface="B Titr" pitchFamily="2" charset="-78"/>
            </a:endParaRPr>
          </a:p>
          <a:p>
            <a:r>
              <a:rPr lang="fa-IR" sz="3900" b="1" dirty="0">
                <a:cs typeface="B Titr" pitchFamily="2" charset="-78"/>
              </a:rPr>
              <a:t>ترشحاتی که خوبخود  بدون فشار خارج می شوند .</a:t>
            </a:r>
            <a:endParaRPr lang="en-US" sz="3900" b="1" dirty="0">
              <a:cs typeface="B Titr" pitchFamily="2" charset="-78"/>
            </a:endParaRPr>
          </a:p>
          <a:p>
            <a:r>
              <a:rPr lang="fa-IR" sz="3900" b="1" dirty="0">
                <a:cs typeface="B Titr" pitchFamily="2" charset="-78"/>
              </a:rPr>
              <a:t>ترشحاتی که از یک پستان واز یک مجرای نوک پستان خارج می شود .</a:t>
            </a:r>
            <a:endParaRPr lang="en-US" sz="3900" b="1" dirty="0">
              <a:cs typeface="B Titr" pitchFamily="2" charset="-78"/>
            </a:endParaRPr>
          </a:p>
          <a:p>
            <a:r>
              <a:rPr lang="fa-IR" sz="3900" b="1" dirty="0">
                <a:cs typeface="B Titr" pitchFamily="2" charset="-78"/>
              </a:rPr>
              <a:t>ترشحاتی که همرا با غده ای در پستان باشند .</a:t>
            </a:r>
            <a:endParaRPr lang="en-US" sz="3900" b="1" dirty="0">
              <a:cs typeface="B Titr" pitchFamily="2" charset="-78"/>
            </a:endParaRPr>
          </a:p>
          <a:p>
            <a:r>
              <a:rPr lang="fa-IR" sz="3900" b="1" dirty="0">
                <a:cs typeface="B Titr" pitchFamily="2" charset="-78"/>
              </a:rPr>
              <a:t>ترشحات پستان بعد از یائسگی </a:t>
            </a:r>
            <a:endParaRPr lang="en-US" sz="3900" b="1" dirty="0">
              <a:cs typeface="B Titr" pitchFamily="2" charset="-78"/>
            </a:endParaRPr>
          </a:p>
          <a:p>
            <a:pPr rtl="1">
              <a:buNone/>
            </a:pPr>
            <a:endParaRPr lang="en-US" dirty="0" smtClean="0"/>
          </a:p>
          <a:p>
            <a:endParaRPr lang="fa-IR" dirty="0"/>
          </a:p>
        </p:txBody>
      </p:sp>
    </p:spTree>
    <p:extLst>
      <p:ext uri="{BB962C8B-B14F-4D97-AF65-F5344CB8AC3E}">
        <p14:creationId xmlns:p14="http://schemas.microsoft.com/office/powerpoint/2010/main" val="18976414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528" y="0"/>
            <a:ext cx="10972800" cy="1289304"/>
          </a:xfrm>
        </p:spPr>
        <p:txBody>
          <a:bodyPr>
            <a:normAutofit fontScale="90000"/>
          </a:bodyPr>
          <a:lstStyle/>
          <a:p>
            <a:pPr algn="ctr"/>
            <a:r>
              <a:rPr lang="en-US" dirty="0" smtClean="0"/>
              <a:t/>
            </a:r>
            <a:br>
              <a:rPr lang="en-US" dirty="0" smtClean="0"/>
            </a:br>
            <a:r>
              <a:rPr lang="fa-IR" dirty="0" smtClean="0">
                <a:cs typeface="B Titr" pitchFamily="2" charset="-78"/>
              </a:rPr>
              <a:t> </a:t>
            </a:r>
            <a:r>
              <a:rPr lang="fa-IR" sz="5400" dirty="0">
                <a:solidFill>
                  <a:schemeClr val="accent6">
                    <a:lumMod val="50000"/>
                  </a:schemeClr>
                </a:solidFill>
                <a:latin typeface="+mn-lt"/>
                <a:ea typeface="+mn-ea"/>
                <a:cs typeface="B Titr" pitchFamily="2" charset="-78"/>
              </a:rPr>
              <a:t>تغییرات پوست  پستان </a:t>
            </a:r>
          </a:p>
        </p:txBody>
      </p:sp>
      <p:sp>
        <p:nvSpPr>
          <p:cNvPr id="3" name="Content Placeholder 2"/>
          <p:cNvSpPr>
            <a:spLocks noGrp="1"/>
          </p:cNvSpPr>
          <p:nvPr>
            <p:ph idx="1"/>
          </p:nvPr>
        </p:nvSpPr>
        <p:spPr>
          <a:xfrm>
            <a:off x="508000" y="1694688"/>
            <a:ext cx="9952736" cy="4450080"/>
          </a:xfrm>
        </p:spPr>
        <p:txBody>
          <a:bodyPr>
            <a:noAutofit/>
          </a:bodyPr>
          <a:lstStyle/>
          <a:p>
            <a:pPr lvl="0">
              <a:lnSpc>
                <a:spcPct val="90000"/>
              </a:lnSpc>
            </a:pPr>
            <a:r>
              <a:rPr lang="fa-IR" sz="6000" b="1" dirty="0">
                <a:cs typeface="B Titr" pitchFamily="2" charset="-78"/>
              </a:rPr>
              <a:t>به صورت فرورفتگی یا کشیدگی پوست </a:t>
            </a:r>
            <a:endParaRPr lang="en-US" sz="6000" b="1" dirty="0">
              <a:cs typeface="B Titr" pitchFamily="2" charset="-78"/>
            </a:endParaRPr>
          </a:p>
          <a:p>
            <a:pPr lvl="0">
              <a:lnSpc>
                <a:spcPct val="90000"/>
              </a:lnSpc>
            </a:pPr>
            <a:r>
              <a:rPr lang="fa-IR" sz="6000" b="1" dirty="0">
                <a:cs typeface="B Titr" pitchFamily="2" charset="-78"/>
              </a:rPr>
              <a:t>ایجاد زخم در پوست  و ورم پستان  و شبیه شدن به پوست پرتقال (نشانه پیشرفت بیماری</a:t>
            </a:r>
            <a:r>
              <a:rPr lang="fa-IR" sz="6600" b="1" dirty="0" smtClean="0"/>
              <a:t>)</a:t>
            </a:r>
            <a:endParaRPr lang="en-US" sz="6600" dirty="0" smtClean="0"/>
          </a:p>
          <a:p>
            <a:endParaRPr lang="fa-IR" sz="6600" dirty="0"/>
          </a:p>
        </p:txBody>
      </p:sp>
    </p:spTree>
    <p:extLst>
      <p:ext uri="{BB962C8B-B14F-4D97-AF65-F5344CB8AC3E}">
        <p14:creationId xmlns:p14="http://schemas.microsoft.com/office/powerpoint/2010/main" val="3440631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91840" y="243840"/>
            <a:ext cx="5486400" cy="1280160"/>
          </a:xfrm>
        </p:spPr>
        <p:txBody>
          <a:bodyPr>
            <a:normAutofit fontScale="90000"/>
          </a:bodyPr>
          <a:lstStyle/>
          <a:p>
            <a:pPr algn="ctr"/>
            <a:r>
              <a:rPr lang="en-US" dirty="0" smtClean="0"/>
              <a:t/>
            </a:r>
            <a:br>
              <a:rPr lang="en-US" dirty="0" smtClean="0"/>
            </a:br>
            <a:r>
              <a:rPr lang="fa-IR" sz="4900" dirty="0">
                <a:solidFill>
                  <a:schemeClr val="accent6">
                    <a:lumMod val="50000"/>
                  </a:schemeClr>
                </a:solidFill>
                <a:latin typeface="+mn-lt"/>
                <a:ea typeface="+mn-ea"/>
                <a:cs typeface="B Titr" pitchFamily="2" charset="-78"/>
              </a:rPr>
              <a:t> </a:t>
            </a:r>
            <a:r>
              <a:rPr lang="fa-IR" sz="6700" dirty="0">
                <a:solidFill>
                  <a:schemeClr val="accent6">
                    <a:lumMod val="50000"/>
                  </a:schemeClr>
                </a:solidFill>
                <a:latin typeface="+mn-lt"/>
                <a:ea typeface="+mn-ea"/>
                <a:cs typeface="B Titr" pitchFamily="2" charset="-78"/>
              </a:rPr>
              <a:t>تغییرات نوک پستان</a:t>
            </a:r>
          </a:p>
        </p:txBody>
      </p:sp>
      <p:sp>
        <p:nvSpPr>
          <p:cNvPr id="3" name="Content Placeholder 2"/>
          <p:cNvSpPr>
            <a:spLocks noGrp="1"/>
          </p:cNvSpPr>
          <p:nvPr>
            <p:ph idx="1"/>
          </p:nvPr>
        </p:nvSpPr>
        <p:spPr>
          <a:xfrm>
            <a:off x="402336" y="2983992"/>
            <a:ext cx="9729216" cy="2526792"/>
          </a:xfrm>
        </p:spPr>
        <p:txBody>
          <a:bodyPr>
            <a:noAutofit/>
          </a:bodyPr>
          <a:lstStyle/>
          <a:p>
            <a:pPr lvl="0" algn="just">
              <a:lnSpc>
                <a:spcPct val="90000"/>
              </a:lnSpc>
            </a:pPr>
            <a:r>
              <a:rPr lang="fa-IR" sz="5400" b="1" dirty="0">
                <a:cs typeface="B Titr" pitchFamily="2" charset="-78"/>
              </a:rPr>
              <a:t>فرو رفتگی ، قرمزی ، پوسته پوسته شدن همراه با خارش ، انحراف یا هرتغییری در نوک پستان </a:t>
            </a:r>
            <a:endParaRPr lang="en-US" sz="5400" b="1" dirty="0">
              <a:cs typeface="B Titr" pitchFamily="2" charset="-78"/>
            </a:endParaRPr>
          </a:p>
          <a:p>
            <a:endParaRPr lang="fa-IR" sz="4000" dirty="0"/>
          </a:p>
        </p:txBody>
      </p:sp>
    </p:spTree>
    <p:extLst>
      <p:ext uri="{BB962C8B-B14F-4D97-AF65-F5344CB8AC3E}">
        <p14:creationId xmlns:p14="http://schemas.microsoft.com/office/powerpoint/2010/main" val="2495771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mirzaeim.EAZPHCD\Desktop\پویش ملی  سرطان پستان\images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340" y="980728"/>
            <a:ext cx="8544949"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7719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277600" cy="4358640"/>
          </a:xfrm>
        </p:spPr>
        <p:txBody>
          <a:bodyPr>
            <a:noAutofit/>
          </a:bodyPr>
          <a:lstStyle/>
          <a:p>
            <a:r>
              <a:rPr lang="fa-IR" sz="4000" b="1" dirty="0" smtClean="0"/>
              <a:t>     </a:t>
            </a:r>
            <a:r>
              <a:rPr lang="fa-IR" sz="5400" b="1" dirty="0">
                <a:cs typeface="B Titr" pitchFamily="2" charset="-78"/>
              </a:rPr>
              <a:t>گاهی اوقات تنها علامت سرطان پستان  می تواند  بزرگ  شدن غدد لنفاوی  زیر بغل باشد  که به صورت  توده های سفت در زیر بغل  لمس می شود. </a:t>
            </a:r>
          </a:p>
        </p:txBody>
      </p:sp>
    </p:spTree>
    <p:extLst>
      <p:ext uri="{BB962C8B-B14F-4D97-AF65-F5344CB8AC3E}">
        <p14:creationId xmlns:p14="http://schemas.microsoft.com/office/powerpoint/2010/main" val="425443241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404671"/>
            <a:ext cx="11952651" cy="59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68237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838200"/>
            <a:ext cx="9144000" cy="1143000"/>
          </a:xfrm>
        </p:spPr>
        <p:txBody>
          <a:bodyPr>
            <a:normAutofit fontScale="90000"/>
          </a:bodyPr>
          <a:lstStyle/>
          <a:p>
            <a:pPr lvl="8" algn="l" rtl="1">
              <a:spcBef>
                <a:spcPct val="0"/>
              </a:spcBef>
            </a:pPr>
            <a:r>
              <a:rPr lang="fa-IR" sz="6000" kern="1200" dirty="0">
                <a:solidFill>
                  <a:schemeClr val="accent6">
                    <a:lumMod val="50000"/>
                  </a:schemeClr>
                </a:solidFill>
                <a:latin typeface="+mn-lt"/>
                <a:ea typeface="+mn-ea"/>
                <a:cs typeface="B Titr" pitchFamily="2" charset="-78"/>
              </a:rPr>
              <a:t>شایعترین محل بروز سرطان پستان </a:t>
            </a:r>
            <a:r>
              <a:rPr lang="en-US" sz="4800" b="1" dirty="0" smtClean="0"/>
              <a:t/>
            </a:r>
            <a:br>
              <a:rPr lang="en-US" sz="4800" b="1" dirty="0" smtClean="0"/>
            </a:br>
            <a:endParaRPr lang="en-US" dirty="0"/>
          </a:p>
        </p:txBody>
      </p:sp>
      <p:sp>
        <p:nvSpPr>
          <p:cNvPr id="3" name="Content Placeholder 2"/>
          <p:cNvSpPr>
            <a:spLocks noGrp="1"/>
          </p:cNvSpPr>
          <p:nvPr>
            <p:ph idx="1"/>
          </p:nvPr>
        </p:nvSpPr>
        <p:spPr>
          <a:xfrm>
            <a:off x="0" y="1935480"/>
            <a:ext cx="8863584" cy="4693920"/>
          </a:xfrm>
        </p:spPr>
        <p:txBody>
          <a:bodyPr>
            <a:normAutofit lnSpcReduction="10000"/>
          </a:bodyPr>
          <a:lstStyle/>
          <a:p>
            <a:r>
              <a:rPr lang="fa-IR" sz="5400" b="1" dirty="0">
                <a:solidFill>
                  <a:schemeClr val="accent6">
                    <a:lumMod val="50000"/>
                  </a:schemeClr>
                </a:solidFill>
                <a:cs typeface="B Titr" pitchFamily="2" charset="-78"/>
              </a:rPr>
              <a:t>ربع فوقانی خارجی </a:t>
            </a:r>
            <a:r>
              <a:rPr lang="fa-IR" sz="5400" b="1" dirty="0">
                <a:cs typeface="B Titr" pitchFamily="2" charset="-78"/>
              </a:rPr>
              <a:t>50%</a:t>
            </a:r>
            <a:endParaRPr lang="en-US" sz="5400" b="1" dirty="0">
              <a:cs typeface="B Titr" pitchFamily="2" charset="-78"/>
            </a:endParaRPr>
          </a:p>
          <a:p>
            <a:r>
              <a:rPr lang="fa-IR" sz="5400" b="1" dirty="0">
                <a:cs typeface="B Titr" pitchFamily="2" charset="-78"/>
              </a:rPr>
              <a:t> نوك پستان18%</a:t>
            </a:r>
          </a:p>
          <a:p>
            <a:r>
              <a:rPr lang="fa-IR" sz="5400" b="1" dirty="0">
                <a:cs typeface="B Titr" pitchFamily="2" charset="-78"/>
              </a:rPr>
              <a:t>ربع فوقانی داخلي  15%</a:t>
            </a:r>
          </a:p>
          <a:p>
            <a:r>
              <a:rPr lang="fa-IR" sz="5400" b="1" dirty="0">
                <a:cs typeface="B Titr" pitchFamily="2" charset="-78"/>
              </a:rPr>
              <a:t>ربع تحتاني  خارجی 11%</a:t>
            </a:r>
            <a:endParaRPr lang="en-US" sz="5400" b="1" dirty="0">
              <a:cs typeface="B Titr" pitchFamily="2" charset="-78"/>
            </a:endParaRPr>
          </a:p>
          <a:p>
            <a:r>
              <a:rPr lang="fa-IR" sz="5400" b="1" dirty="0">
                <a:cs typeface="B Titr" pitchFamily="2" charset="-78"/>
              </a:rPr>
              <a:t>ربع تحتاني داخلي  6%</a:t>
            </a:r>
            <a:endParaRPr lang="en-US" sz="5400" b="1" dirty="0">
              <a:cs typeface="B Titr" pitchFamily="2" charset="-78"/>
            </a:endParaRPr>
          </a:p>
          <a:p>
            <a:endParaRPr lang="en-US" sz="2400" b="1" dirty="0" smtClean="0"/>
          </a:p>
          <a:p>
            <a:endParaRPr lang="en-US" b="1" dirty="0"/>
          </a:p>
        </p:txBody>
      </p:sp>
    </p:spTree>
    <p:extLst>
      <p:ext uri="{BB962C8B-B14F-4D97-AF65-F5344CB8AC3E}">
        <p14:creationId xmlns:p14="http://schemas.microsoft.com/office/powerpoint/2010/main" val="295072665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86512"/>
            <a:ext cx="11948160" cy="1286256"/>
          </a:xfrm>
        </p:spPr>
        <p:txBody>
          <a:bodyPr>
            <a:noAutofit/>
          </a:bodyPr>
          <a:lstStyle/>
          <a:p>
            <a:pPr lvl="0" defTabSz="914400">
              <a:spcBef>
                <a:spcPts val="0"/>
              </a:spcBef>
              <a:defRPr/>
            </a:pPr>
            <a:r>
              <a:rPr lang="fa-IR" dirty="0">
                <a:solidFill>
                  <a:schemeClr val="accent6">
                    <a:lumMod val="50000"/>
                  </a:schemeClr>
                </a:solidFill>
                <a:latin typeface="+mn-lt"/>
                <a:ea typeface="+mn-ea"/>
                <a:cs typeface="B Titr" pitchFamily="2" charset="-78"/>
              </a:rPr>
              <a:t>احتمال ابتلا به سرطان پستان درچه زنانی بیشتراست</a:t>
            </a:r>
            <a:r>
              <a:rPr lang="fa-IR" dirty="0" smtClean="0">
                <a:solidFill>
                  <a:schemeClr val="accent6">
                    <a:lumMod val="50000"/>
                  </a:schemeClr>
                </a:solidFill>
                <a:latin typeface="+mn-lt"/>
                <a:ea typeface="+mn-ea"/>
                <a:cs typeface="B Titr" pitchFamily="2" charset="-78"/>
              </a:rPr>
              <a:t>؟(</a:t>
            </a:r>
            <a:r>
              <a:rPr lang="fa-IR" dirty="0" smtClean="0">
                <a:solidFill>
                  <a:srgbClr val="BC80E0">
                    <a:lumMod val="50000"/>
                  </a:srgbClr>
                </a:solidFill>
                <a:ea typeface="+mn-ea"/>
                <a:cs typeface="B Titr" pitchFamily="2" charset="-78"/>
              </a:rPr>
              <a:t> </a:t>
            </a:r>
            <a:r>
              <a:rPr lang="fa-IR" dirty="0">
                <a:solidFill>
                  <a:srgbClr val="BC80E0">
                    <a:lumMod val="50000"/>
                  </a:srgbClr>
                </a:solidFill>
                <a:ea typeface="+mn-ea"/>
                <a:cs typeface="B Titr" pitchFamily="2" charset="-78"/>
              </a:rPr>
              <a:t>عوامل </a:t>
            </a:r>
            <a:r>
              <a:rPr lang="fa-IR" dirty="0" smtClean="0">
                <a:solidFill>
                  <a:srgbClr val="BC80E0">
                    <a:lumMod val="50000"/>
                  </a:srgbClr>
                </a:solidFill>
                <a:ea typeface="+mn-ea"/>
                <a:cs typeface="B Titr" pitchFamily="2" charset="-78"/>
              </a:rPr>
              <a:t>خطر</a:t>
            </a:r>
            <a:r>
              <a:rPr lang="en-US" dirty="0" smtClean="0">
                <a:solidFill>
                  <a:srgbClr val="BC80E0">
                    <a:lumMod val="50000"/>
                  </a:srgbClr>
                </a:solidFill>
                <a:ea typeface="+mn-ea"/>
                <a:cs typeface="B Titr" pitchFamily="2" charset="-78"/>
              </a:rPr>
              <a:t>(</a:t>
            </a:r>
            <a:r>
              <a:rPr lang="en-US" dirty="0">
                <a:solidFill>
                  <a:srgbClr val="BC80E0">
                    <a:lumMod val="50000"/>
                  </a:srgbClr>
                </a:solidFill>
                <a:ea typeface="+mn-ea"/>
                <a:cs typeface="B Titr" pitchFamily="2" charset="-78"/>
              </a:rPr>
              <a:t/>
            </a:r>
            <a:br>
              <a:rPr lang="en-US" dirty="0">
                <a:solidFill>
                  <a:srgbClr val="BC80E0">
                    <a:lumMod val="50000"/>
                  </a:srgbClr>
                </a:solidFill>
                <a:ea typeface="+mn-ea"/>
                <a:cs typeface="B Titr" pitchFamily="2" charset="-78"/>
              </a:rPr>
            </a:br>
            <a:endParaRPr lang="fa-IR" dirty="0">
              <a:solidFill>
                <a:schemeClr val="accent6">
                  <a:lumMod val="50000"/>
                </a:schemeClr>
              </a:solidFill>
              <a:latin typeface="+mn-lt"/>
              <a:ea typeface="+mn-ea"/>
              <a:cs typeface="B Titr" pitchFamily="2" charset="-78"/>
            </a:endParaRPr>
          </a:p>
        </p:txBody>
      </p:sp>
      <p:sp>
        <p:nvSpPr>
          <p:cNvPr id="3" name="Content Placeholder 2"/>
          <p:cNvSpPr>
            <a:spLocks noGrp="1"/>
          </p:cNvSpPr>
          <p:nvPr>
            <p:ph idx="1"/>
          </p:nvPr>
        </p:nvSpPr>
        <p:spPr>
          <a:xfrm>
            <a:off x="97536" y="1371600"/>
            <a:ext cx="10668000" cy="4953000"/>
          </a:xfrm>
        </p:spPr>
        <p:txBody>
          <a:bodyPr>
            <a:noAutofit/>
          </a:bodyPr>
          <a:lstStyle/>
          <a:p>
            <a:pPr marL="342900" lvl="2" indent="-342900">
              <a:lnSpc>
                <a:spcPct val="90000"/>
              </a:lnSpc>
            </a:pPr>
            <a:r>
              <a:rPr lang="fa-IR" sz="4400" b="1" dirty="0">
                <a:cs typeface="B Titr" pitchFamily="2" charset="-78"/>
              </a:rPr>
              <a:t>اگر  سابقه سرطان  پستان و بستگان  نزدیک او مثل مادر ، خواهر ، دختر ،  خاله ، عمه ،  مادر بزرگ وجود داشته باشد.</a:t>
            </a:r>
          </a:p>
          <a:p>
            <a:pPr marL="342900" lvl="2" indent="-342900">
              <a:lnSpc>
                <a:spcPct val="90000"/>
              </a:lnSpc>
            </a:pPr>
            <a:r>
              <a:rPr lang="fa-IR" sz="4400" b="1" dirty="0">
                <a:cs typeface="B Titr" pitchFamily="2" charset="-78"/>
              </a:rPr>
              <a:t>اگر سابقه ابتلا قبلی به سرطان  پستان وجود داشته باشد.</a:t>
            </a:r>
          </a:p>
          <a:p>
            <a:pPr marL="342900" lvl="2" indent="-342900">
              <a:lnSpc>
                <a:spcPct val="90000"/>
              </a:lnSpc>
            </a:pPr>
            <a:r>
              <a:rPr lang="fa-IR" sz="4400" b="1" dirty="0">
                <a:cs typeface="B Titr" pitchFamily="2" charset="-78"/>
              </a:rPr>
              <a:t>اگر زایمان نکرده باشد .</a:t>
            </a:r>
          </a:p>
          <a:p>
            <a:pPr marL="342900" lvl="2" indent="-342900">
              <a:lnSpc>
                <a:spcPct val="90000"/>
              </a:lnSpc>
            </a:pPr>
            <a:r>
              <a:rPr lang="fa-IR" sz="4400" b="1" dirty="0">
                <a:cs typeface="B Titr" pitchFamily="2" charset="-78"/>
              </a:rPr>
              <a:t> اگر  اولین  زایمان  او بعد از 30 سالگی باشد. </a:t>
            </a:r>
          </a:p>
        </p:txBody>
      </p:sp>
    </p:spTree>
    <p:extLst>
      <p:ext uri="{BB962C8B-B14F-4D97-AF65-F5344CB8AC3E}">
        <p14:creationId xmlns:p14="http://schemas.microsoft.com/office/powerpoint/2010/main" val="2949649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0460736" cy="6019800"/>
          </a:xfrm>
        </p:spPr>
        <p:txBody>
          <a:bodyPr>
            <a:noAutofit/>
          </a:bodyPr>
          <a:lstStyle/>
          <a:p>
            <a:pPr marL="342900" lvl="2" indent="-342900">
              <a:lnSpc>
                <a:spcPct val="90000"/>
              </a:lnSpc>
            </a:pPr>
            <a:r>
              <a:rPr lang="fa-IR" sz="4000" b="1" dirty="0">
                <a:cs typeface="B Titr" pitchFamily="2" charset="-78"/>
              </a:rPr>
              <a:t>اگر اولین  قاعدگی او قبل از 12 سالگی رخ داده باشد. </a:t>
            </a:r>
          </a:p>
          <a:p>
            <a:pPr marL="342900" lvl="2" indent="-342900">
              <a:lnSpc>
                <a:spcPct val="90000"/>
              </a:lnSpc>
            </a:pPr>
            <a:r>
              <a:rPr lang="fa-IR" sz="4000" b="1" dirty="0">
                <a:cs typeface="B Titr" pitchFamily="2" charset="-78"/>
              </a:rPr>
              <a:t> اگر بعد ازسن 55 سالگی یائسه شده باشد</a:t>
            </a:r>
          </a:p>
          <a:p>
            <a:pPr marL="342900" lvl="2" indent="-342900">
              <a:lnSpc>
                <a:spcPct val="90000"/>
              </a:lnSpc>
            </a:pPr>
            <a:r>
              <a:rPr lang="fa-IR" sz="4000" b="1" dirty="0">
                <a:cs typeface="B Titr" pitchFamily="2" charset="-78"/>
              </a:rPr>
              <a:t>چاقی ومصرف چربی زیاد(اگربعدازیائسگی چاق شده باشد)</a:t>
            </a:r>
          </a:p>
          <a:p>
            <a:pPr marL="342900" lvl="2" indent="-342900">
              <a:lnSpc>
                <a:spcPct val="90000"/>
              </a:lnSpc>
            </a:pPr>
            <a:r>
              <a:rPr lang="fa-IR" sz="4000" b="1" dirty="0">
                <a:cs typeface="B Titr" pitchFamily="2" charset="-78"/>
              </a:rPr>
              <a:t>اگر سابقه برخی از بیماریهای  خوش خیم  پستان را داشته باشد.</a:t>
            </a:r>
          </a:p>
          <a:p>
            <a:pPr marL="342900" lvl="2" indent="-342900">
              <a:lnSpc>
                <a:spcPct val="90000"/>
              </a:lnSpc>
            </a:pPr>
            <a:r>
              <a:rPr lang="fa-IR" sz="4000" b="1" dirty="0">
                <a:cs typeface="B Titr" pitchFamily="2" charset="-78"/>
              </a:rPr>
              <a:t>اگر سابقه تابش اشعه  زیاد به قفسه  سینه را داشته باشد.</a:t>
            </a:r>
          </a:p>
          <a:p>
            <a:pPr marL="342900" lvl="2" indent="-342900">
              <a:lnSpc>
                <a:spcPct val="90000"/>
              </a:lnSpc>
            </a:pPr>
            <a:r>
              <a:rPr lang="fa-IR" sz="4000" b="1" dirty="0">
                <a:cs typeface="B Titr" pitchFamily="2" charset="-78"/>
              </a:rPr>
              <a:t>سابقه ابتلای قبلی به سرطان  در سایر قسمتهای بدن مانند سرطان  تخمدان، رحم ، روه بزرگ  و... را داشته باشد. </a:t>
            </a:r>
          </a:p>
          <a:p>
            <a:endParaRPr lang="fa-IR" sz="3200" dirty="0"/>
          </a:p>
        </p:txBody>
      </p:sp>
    </p:spTree>
    <p:extLst>
      <p:ext uri="{BB962C8B-B14F-4D97-AF65-F5344CB8AC3E}">
        <p14:creationId xmlns:p14="http://schemas.microsoft.com/office/powerpoint/2010/main" val="3140139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0688" y="146304"/>
            <a:ext cx="11862816" cy="694944"/>
          </a:xfrm>
        </p:spPr>
        <p:txBody>
          <a:bodyPr>
            <a:noAutofit/>
          </a:bodyPr>
          <a:lstStyle/>
          <a:p>
            <a:pPr algn="r"/>
            <a:r>
              <a:rPr lang="fa-IR" dirty="0">
                <a:solidFill>
                  <a:schemeClr val="accent6">
                    <a:lumMod val="50000"/>
                  </a:schemeClr>
                </a:solidFill>
                <a:latin typeface="+mn-lt"/>
                <a:ea typeface="+mn-ea"/>
                <a:cs typeface="B Titr" pitchFamily="2" charset="-78"/>
              </a:rPr>
              <a:t>توصیه های خودمراقبتی برای پیشگیری و تشخیص زودرس سرطان پستان</a:t>
            </a:r>
            <a:r>
              <a:rPr lang="fa-IR" sz="2000" dirty="0" smtClean="0">
                <a:solidFill>
                  <a:srgbClr val="CC00CC"/>
                </a:solidFill>
                <a:latin typeface="Tahoma" pitchFamily="34" charset="0"/>
                <a:cs typeface="Tahoma" pitchFamily="34" charset="0"/>
              </a:rPr>
              <a:t/>
            </a:r>
            <a:br>
              <a:rPr lang="fa-IR" sz="2000" dirty="0" smtClean="0">
                <a:solidFill>
                  <a:srgbClr val="CC00CC"/>
                </a:solidFill>
                <a:latin typeface="Tahoma" pitchFamily="34" charset="0"/>
                <a:cs typeface="Tahoma" pitchFamily="34" charset="0"/>
              </a:rPr>
            </a:br>
            <a:endParaRPr lang="en-US" sz="2000" dirty="0" smtClean="0">
              <a:solidFill>
                <a:srgbClr val="CC00CC"/>
              </a:solidFill>
              <a:latin typeface="Tahoma" pitchFamily="34" charset="0"/>
              <a:cs typeface="Tahoma" pitchFamily="34" charset="0"/>
            </a:endParaRPr>
          </a:p>
        </p:txBody>
      </p:sp>
      <p:sp>
        <p:nvSpPr>
          <p:cNvPr id="10243" name="Rectangle 3"/>
          <p:cNvSpPr>
            <a:spLocks noGrp="1" noChangeArrowheads="1"/>
          </p:cNvSpPr>
          <p:nvPr>
            <p:ph idx="1"/>
          </p:nvPr>
        </p:nvSpPr>
        <p:spPr>
          <a:xfrm>
            <a:off x="85344" y="923354"/>
            <a:ext cx="12106656" cy="5757862"/>
          </a:xfrm>
        </p:spPr>
        <p:txBody>
          <a:bodyPr>
            <a:noAutofit/>
          </a:bodyPr>
          <a:lstStyle/>
          <a:p>
            <a:pPr marL="342900" lvl="2" indent="-342900">
              <a:lnSpc>
                <a:spcPct val="150000"/>
              </a:lnSpc>
            </a:pPr>
            <a:r>
              <a:rPr lang="fa-IR" sz="2800" b="1" dirty="0">
                <a:cs typeface="B Titr" pitchFamily="2" charset="-78"/>
              </a:rPr>
              <a:t>وزن متعادلی داشته باشید.</a:t>
            </a:r>
          </a:p>
          <a:p>
            <a:pPr marL="342900" lvl="2" indent="-342900">
              <a:lnSpc>
                <a:spcPct val="150000"/>
              </a:lnSpc>
            </a:pPr>
            <a:r>
              <a:rPr lang="fa-IR" sz="2800" b="1" dirty="0">
                <a:cs typeface="B Titr" pitchFamily="2" charset="-78"/>
              </a:rPr>
              <a:t>از مصرف غذاهای پرچرب و سرخ کردنی ،نمک زده </a:t>
            </a:r>
            <a:r>
              <a:rPr lang="fa-IR" sz="2800" b="1" dirty="0" smtClean="0">
                <a:cs typeface="B Titr" pitchFamily="2" charset="-78"/>
              </a:rPr>
              <a:t>وآماده حاوی موادنگهدارنده،ترشی </a:t>
            </a:r>
            <a:r>
              <a:rPr lang="fa-IR" sz="2800" b="1" dirty="0">
                <a:cs typeface="B Titr" pitchFamily="2" charset="-78"/>
              </a:rPr>
              <a:t>و کنسروها پرهیز کنید.</a:t>
            </a:r>
          </a:p>
          <a:p>
            <a:pPr marL="342900" lvl="2" indent="-342900">
              <a:lnSpc>
                <a:spcPct val="150000"/>
              </a:lnSpc>
            </a:pPr>
            <a:r>
              <a:rPr lang="fa-IR" sz="2800" b="1" dirty="0">
                <a:cs typeface="B Titr" pitchFamily="2" charset="-78"/>
              </a:rPr>
              <a:t>میوه ،سبزیجات ،غلات  وگوشت ماهی را بیشتر مصرف کنید.</a:t>
            </a:r>
          </a:p>
          <a:p>
            <a:pPr marL="342900" lvl="2" indent="-342900">
              <a:lnSpc>
                <a:spcPct val="150000"/>
              </a:lnSpc>
            </a:pPr>
            <a:r>
              <a:rPr lang="fa-IR" sz="2800" b="1" dirty="0">
                <a:cs typeface="B Titr" pitchFamily="2" charset="-78"/>
              </a:rPr>
              <a:t>حداقل 30دقیقه در روز فعالیت ورزشی داشته باشید.</a:t>
            </a:r>
          </a:p>
          <a:p>
            <a:pPr marL="342900" lvl="2" indent="-342900">
              <a:lnSpc>
                <a:spcPct val="150000"/>
              </a:lnSpc>
            </a:pPr>
            <a:r>
              <a:rPr lang="fa-IR" sz="2800" b="1" dirty="0">
                <a:cs typeface="B Titr" pitchFamily="2" charset="-78"/>
              </a:rPr>
              <a:t>از مصرف الکل و سیگار پرهیز کنید.</a:t>
            </a:r>
          </a:p>
          <a:p>
            <a:pPr marL="342900" lvl="2" indent="-342900">
              <a:lnSpc>
                <a:spcPct val="150000"/>
              </a:lnSpc>
            </a:pPr>
            <a:r>
              <a:rPr lang="fa-IR" sz="2800" b="1" dirty="0">
                <a:cs typeface="B Titr" pitchFamily="2" charset="-78"/>
              </a:rPr>
              <a:t>درصورت دارا بودن فرزند شیرخوار  شیردهی از پستان را مورد توجه قرار دهید.</a:t>
            </a:r>
            <a:endParaRPr lang="en-US" sz="2800" b="1" dirty="0">
              <a:cs typeface="B Titr" pitchFamily="2" charset="-78"/>
            </a:endParaRPr>
          </a:p>
        </p:txBody>
      </p:sp>
    </p:spTree>
    <p:extLst>
      <p:ext uri="{BB962C8B-B14F-4D97-AF65-F5344CB8AC3E}">
        <p14:creationId xmlns:p14="http://schemas.microsoft.com/office/powerpoint/2010/main" val="2162916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310896"/>
            <a:ext cx="10107168" cy="1143000"/>
          </a:xfrm>
        </p:spPr>
        <p:txBody>
          <a:bodyPr>
            <a:noAutofit/>
          </a:bodyPr>
          <a:lstStyle/>
          <a:p>
            <a:pPr algn="r"/>
            <a:r>
              <a:rPr lang="fa-IR" sz="5400" b="1" dirty="0">
                <a:solidFill>
                  <a:schemeClr val="accent6">
                    <a:lumMod val="50000"/>
                  </a:schemeClr>
                </a:solidFill>
                <a:latin typeface="+mn-lt"/>
                <a:ea typeface="+mn-ea"/>
                <a:cs typeface="B Titr" pitchFamily="2" charset="-78"/>
              </a:rPr>
              <a:t>سه روش تشخیص سرطان زودرس  پستان </a:t>
            </a:r>
          </a:p>
        </p:txBody>
      </p:sp>
      <p:sp>
        <p:nvSpPr>
          <p:cNvPr id="3" name="Content Placeholder 2"/>
          <p:cNvSpPr>
            <a:spLocks noGrp="1"/>
          </p:cNvSpPr>
          <p:nvPr>
            <p:ph idx="1"/>
          </p:nvPr>
        </p:nvSpPr>
        <p:spPr>
          <a:xfrm>
            <a:off x="0" y="2438400"/>
            <a:ext cx="9814560" cy="3828288"/>
          </a:xfrm>
        </p:spPr>
        <p:txBody>
          <a:bodyPr>
            <a:noAutofit/>
          </a:bodyPr>
          <a:lstStyle/>
          <a:p>
            <a:pPr algn="just">
              <a:lnSpc>
                <a:spcPct val="90000"/>
              </a:lnSpc>
              <a:defRPr/>
            </a:pPr>
            <a:r>
              <a:rPr lang="fa-IR" sz="4800" b="1" dirty="0">
                <a:latin typeface="Arial" pitchFamily="34" charset="0"/>
                <a:cs typeface="B Titr" pitchFamily="2" charset="-78"/>
              </a:rPr>
              <a:t>معاینه ماهیانه توسط خود یا خودآزمایی </a:t>
            </a:r>
          </a:p>
          <a:p>
            <a:pPr algn="just">
              <a:lnSpc>
                <a:spcPct val="90000"/>
              </a:lnSpc>
              <a:defRPr/>
            </a:pPr>
            <a:r>
              <a:rPr lang="fa-IR" sz="4800" b="1" dirty="0">
                <a:latin typeface="Arial" pitchFamily="34" charset="0"/>
                <a:cs typeface="B Titr" pitchFamily="2" charset="-78"/>
              </a:rPr>
              <a:t>معاینه  توسط پزشک و ماما </a:t>
            </a:r>
          </a:p>
          <a:p>
            <a:pPr algn="just">
              <a:lnSpc>
                <a:spcPct val="90000"/>
              </a:lnSpc>
              <a:defRPr/>
            </a:pPr>
            <a:r>
              <a:rPr lang="fa-IR" sz="4800" b="1" dirty="0">
                <a:latin typeface="Arial" pitchFamily="34" charset="0"/>
                <a:cs typeface="B Titr" pitchFamily="2" charset="-78"/>
              </a:rPr>
              <a:t>ماموگرافی</a:t>
            </a:r>
            <a:r>
              <a:rPr lang="fa-IR" sz="8000" b="1" dirty="0" smtClean="0">
                <a:cs typeface="B Titr" pitchFamily="2" charset="-78"/>
              </a:rPr>
              <a:t> </a:t>
            </a:r>
            <a:endParaRPr lang="fa-IR" sz="8000" b="1" dirty="0">
              <a:cs typeface="B Titr" pitchFamily="2" charset="-78"/>
            </a:endParaRPr>
          </a:p>
        </p:txBody>
      </p:sp>
    </p:spTree>
    <p:extLst>
      <p:ext uri="{BB962C8B-B14F-4D97-AF65-F5344CB8AC3E}">
        <p14:creationId xmlns:p14="http://schemas.microsoft.com/office/powerpoint/2010/main" val="6441729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52" y="231648"/>
            <a:ext cx="7839456" cy="1085088"/>
          </a:xfrm>
        </p:spPr>
        <p:txBody>
          <a:bodyPr>
            <a:normAutofit/>
          </a:bodyPr>
          <a:lstStyle/>
          <a:p>
            <a:pPr algn="r">
              <a:lnSpc>
                <a:spcPts val="1680"/>
              </a:lnSpc>
              <a:spcBef>
                <a:spcPts val="750"/>
              </a:spcBef>
              <a:spcAft>
                <a:spcPts val="750"/>
              </a:spcAft>
            </a:pPr>
            <a:r>
              <a:rPr lang="fa-IR" dirty="0">
                <a:solidFill>
                  <a:schemeClr val="accent6">
                    <a:lumMod val="50000"/>
                  </a:schemeClr>
                </a:solidFill>
                <a:latin typeface="+mn-lt"/>
                <a:ea typeface="+mn-ea"/>
                <a:cs typeface="B Titr" pitchFamily="2" charset="-78"/>
              </a:rPr>
              <a:t/>
            </a:r>
            <a:br>
              <a:rPr lang="fa-IR" dirty="0">
                <a:solidFill>
                  <a:schemeClr val="accent6">
                    <a:lumMod val="50000"/>
                  </a:schemeClr>
                </a:solidFill>
                <a:latin typeface="+mn-lt"/>
                <a:ea typeface="+mn-ea"/>
                <a:cs typeface="B Titr" pitchFamily="2" charset="-78"/>
              </a:rPr>
            </a:br>
            <a:r>
              <a:rPr lang="fa-IR" dirty="0">
                <a:solidFill>
                  <a:schemeClr val="accent6">
                    <a:lumMod val="50000"/>
                  </a:schemeClr>
                </a:solidFill>
                <a:latin typeface="+mn-lt"/>
                <a:ea typeface="+mn-ea"/>
                <a:cs typeface="B Titr" pitchFamily="2" charset="-78"/>
              </a:rPr>
              <a:t/>
            </a:r>
            <a:br>
              <a:rPr lang="fa-IR" dirty="0">
                <a:solidFill>
                  <a:schemeClr val="accent6">
                    <a:lumMod val="50000"/>
                  </a:schemeClr>
                </a:solidFill>
                <a:latin typeface="+mn-lt"/>
                <a:ea typeface="+mn-ea"/>
                <a:cs typeface="B Titr" pitchFamily="2" charset="-78"/>
              </a:rPr>
            </a:br>
            <a:r>
              <a:rPr lang="ar-SA" dirty="0">
                <a:solidFill>
                  <a:schemeClr val="accent6">
                    <a:lumMod val="50000"/>
                  </a:schemeClr>
                </a:solidFill>
                <a:latin typeface="+mn-lt"/>
                <a:ea typeface="+mn-ea"/>
                <a:cs typeface="B Titr" pitchFamily="2" charset="-78"/>
              </a:rPr>
              <a:t>سرطان پستان، تشخيص زودرس، درمان موفق</a:t>
            </a:r>
            <a:r>
              <a:rPr lang="en-US" dirty="0">
                <a:solidFill>
                  <a:schemeClr val="accent6">
                    <a:lumMod val="50000"/>
                  </a:schemeClr>
                </a:solidFill>
                <a:latin typeface="+mn-lt"/>
                <a:ea typeface="+mn-ea"/>
                <a:cs typeface="B Titr" pitchFamily="2" charset="-78"/>
              </a:rPr>
              <a:t/>
            </a:r>
            <a:br>
              <a:rPr lang="en-US" dirty="0">
                <a:solidFill>
                  <a:schemeClr val="accent6">
                    <a:lumMod val="50000"/>
                  </a:schemeClr>
                </a:solidFill>
                <a:latin typeface="+mn-lt"/>
                <a:ea typeface="+mn-ea"/>
                <a:cs typeface="B Titr" pitchFamily="2" charset="-78"/>
              </a:rPr>
            </a:br>
            <a:endParaRPr lang="fa-IR" dirty="0">
              <a:solidFill>
                <a:schemeClr val="accent6">
                  <a:lumMod val="50000"/>
                </a:schemeClr>
              </a:solidFill>
              <a:latin typeface="+mn-lt"/>
              <a:ea typeface="+mn-ea"/>
              <a:cs typeface="B Titr" pitchFamily="2"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1745" y="2160588"/>
            <a:ext cx="7968547"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0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rzaeim.EAZPHCD\Desktop\پویش ملی  0سرطان پستان\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11" y="2686049"/>
            <a:ext cx="7640052" cy="367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41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9357002" cy="942474"/>
          </a:xfrm>
        </p:spPr>
        <p:txBody>
          <a:bodyPr>
            <a:noAutofit/>
          </a:bodyPr>
          <a:lstStyle/>
          <a:p>
            <a:r>
              <a:rPr lang="fa-IR" sz="4400" dirty="0" smtClean="0">
                <a:solidFill>
                  <a:srgbClr val="BC80E0">
                    <a:lumMod val="50000"/>
                  </a:srgbClr>
                </a:solidFill>
                <a:cs typeface="B Titr" pitchFamily="2" charset="-78"/>
              </a:rPr>
              <a:t>پیشگیری از </a:t>
            </a:r>
            <a:r>
              <a:rPr lang="ar-SA" sz="4400" dirty="0" smtClean="0">
                <a:solidFill>
                  <a:srgbClr val="BC80E0">
                    <a:lumMod val="50000"/>
                  </a:srgbClr>
                </a:solidFill>
                <a:cs typeface="B Titr" pitchFamily="2" charset="-78"/>
              </a:rPr>
              <a:t>سرطان </a:t>
            </a:r>
            <a:r>
              <a:rPr lang="ar-SA" sz="4400" dirty="0">
                <a:solidFill>
                  <a:srgbClr val="BC80E0">
                    <a:lumMod val="50000"/>
                  </a:srgbClr>
                </a:solidFill>
                <a:cs typeface="B Titr" pitchFamily="2" charset="-78"/>
              </a:rPr>
              <a:t>پستان، </a:t>
            </a:r>
            <a:r>
              <a:rPr lang="fa-IR" sz="4400" dirty="0" smtClean="0">
                <a:solidFill>
                  <a:srgbClr val="BC80E0">
                    <a:lumMod val="50000"/>
                  </a:srgbClr>
                </a:solidFill>
                <a:cs typeface="B Titr" pitchFamily="2" charset="-78"/>
              </a:rPr>
              <a:t>دردستان شماست</a:t>
            </a:r>
            <a:endParaRPr lang="fa-IR" sz="4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6544" y="2263203"/>
            <a:ext cx="7638950" cy="367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5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30400" y="762000"/>
            <a:ext cx="6920992" cy="1143000"/>
          </a:xfrm>
        </p:spPr>
        <p:txBody>
          <a:bodyPr/>
          <a:lstStyle/>
          <a:p>
            <a:r>
              <a:rPr lang="fa-IR" sz="5400" dirty="0">
                <a:solidFill>
                  <a:schemeClr val="accent6">
                    <a:lumMod val="50000"/>
                  </a:schemeClr>
                </a:solidFill>
                <a:latin typeface="+mn-lt"/>
                <a:ea typeface="+mn-ea"/>
                <a:cs typeface="B Titr" pitchFamily="2" charset="-78"/>
              </a:rPr>
              <a:t>خود آزما یی پستان( </a:t>
            </a:r>
            <a:r>
              <a:rPr lang="en-US" sz="5400" dirty="0">
                <a:solidFill>
                  <a:schemeClr val="accent6">
                    <a:lumMod val="50000"/>
                  </a:schemeClr>
                </a:solidFill>
                <a:latin typeface="+mn-lt"/>
                <a:ea typeface="+mn-ea"/>
                <a:cs typeface="B Titr" pitchFamily="2" charset="-78"/>
              </a:rPr>
              <a:t>SBE</a:t>
            </a:r>
            <a:r>
              <a:rPr lang="fa-IR" sz="5400" dirty="0">
                <a:solidFill>
                  <a:schemeClr val="accent6">
                    <a:lumMod val="50000"/>
                  </a:schemeClr>
                </a:solidFill>
                <a:latin typeface="+mn-lt"/>
                <a:ea typeface="+mn-ea"/>
                <a:cs typeface="B Titr" pitchFamily="2" charset="-78"/>
              </a:rPr>
              <a:t> )</a:t>
            </a:r>
          </a:p>
        </p:txBody>
      </p:sp>
      <p:sp>
        <p:nvSpPr>
          <p:cNvPr id="3" name="Content Placeholder 2"/>
          <p:cNvSpPr>
            <a:spLocks noGrp="1"/>
          </p:cNvSpPr>
          <p:nvPr>
            <p:ph idx="1"/>
          </p:nvPr>
        </p:nvSpPr>
        <p:spPr>
          <a:xfrm>
            <a:off x="121920" y="2209800"/>
            <a:ext cx="9668256" cy="4114800"/>
          </a:xfrm>
        </p:spPr>
        <p:txBody>
          <a:bodyPr>
            <a:normAutofit/>
          </a:bodyPr>
          <a:lstStyle/>
          <a:p>
            <a:pPr algn="just"/>
            <a:r>
              <a:rPr lang="fa-IR" sz="5400" b="1" dirty="0" smtClean="0">
                <a:latin typeface="Arial" pitchFamily="34" charset="0"/>
                <a:cs typeface="B Titr" pitchFamily="2" charset="-78"/>
              </a:rPr>
              <a:t>خودآزمایی پستان هیچ هزینه ای برای خانواده ندارد و در هر ماه فقط 10 دقیقه وقت و کمی حوصله برای انجام آن لازم است </a:t>
            </a:r>
          </a:p>
          <a:p>
            <a:endParaRPr lang="fa-IR" dirty="0"/>
          </a:p>
        </p:txBody>
      </p:sp>
    </p:spTree>
    <p:extLst>
      <p:ext uri="{BB962C8B-B14F-4D97-AF65-F5344CB8AC3E}">
        <p14:creationId xmlns:p14="http://schemas.microsoft.com/office/powerpoint/2010/main" val="101395807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600456"/>
            <a:ext cx="9485376" cy="1143000"/>
          </a:xfrm>
        </p:spPr>
        <p:txBody>
          <a:bodyPr>
            <a:noAutofit/>
          </a:bodyPr>
          <a:lstStyle/>
          <a:p>
            <a:r>
              <a:rPr lang="fa-IR" sz="5400" dirty="0">
                <a:solidFill>
                  <a:schemeClr val="accent6">
                    <a:lumMod val="50000"/>
                  </a:schemeClr>
                </a:solidFill>
                <a:latin typeface="+mn-lt"/>
                <a:ea typeface="+mn-ea"/>
                <a:cs typeface="B Titr" pitchFamily="2" charset="-78"/>
              </a:rPr>
              <a:t>مهمترین نکات در خود آزما یی پستان</a:t>
            </a:r>
          </a:p>
        </p:txBody>
      </p:sp>
      <p:sp>
        <p:nvSpPr>
          <p:cNvPr id="3" name="Content Placeholder 2"/>
          <p:cNvSpPr>
            <a:spLocks noGrp="1"/>
          </p:cNvSpPr>
          <p:nvPr>
            <p:ph idx="1"/>
          </p:nvPr>
        </p:nvSpPr>
        <p:spPr>
          <a:xfrm>
            <a:off x="609600" y="1935480"/>
            <a:ext cx="9717024" cy="4236720"/>
          </a:xfrm>
        </p:spPr>
        <p:txBody>
          <a:bodyPr>
            <a:normAutofit/>
          </a:bodyPr>
          <a:lstStyle/>
          <a:p>
            <a:r>
              <a:rPr lang="fa-IR" sz="5400" b="1" dirty="0" smtClean="0">
                <a:cs typeface="B Titr" pitchFamily="2" charset="-78"/>
              </a:rPr>
              <a:t>هر ماه انجام شود .</a:t>
            </a:r>
          </a:p>
          <a:p>
            <a:r>
              <a:rPr lang="fa-IR" sz="5400" b="1" dirty="0" smtClean="0">
                <a:cs typeface="B Titr" pitchFamily="2" charset="-78"/>
              </a:rPr>
              <a:t>به طور کامل انجام گیرد. </a:t>
            </a:r>
          </a:p>
          <a:p>
            <a:r>
              <a:rPr lang="fa-IR" sz="5400" b="1" dirty="0" smtClean="0">
                <a:cs typeface="B Titr" pitchFamily="2" charset="-78"/>
              </a:rPr>
              <a:t>هر تغییر غیرعادی به مرکز بهداشتی درمانی مراجعه نماید .</a:t>
            </a:r>
            <a:endParaRPr lang="fa-IR" sz="5400" b="1" dirty="0">
              <a:cs typeface="B Titr" pitchFamily="2" charset="-78"/>
            </a:endParaRPr>
          </a:p>
        </p:txBody>
      </p:sp>
    </p:spTree>
    <p:extLst>
      <p:ext uri="{BB962C8B-B14F-4D97-AF65-F5344CB8AC3E}">
        <p14:creationId xmlns:p14="http://schemas.microsoft.com/office/powerpoint/2010/main" val="15024199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3296" y="260684"/>
            <a:ext cx="11728704" cy="780288"/>
          </a:xfrm>
        </p:spPr>
        <p:txBody>
          <a:bodyPr>
            <a:noAutofit/>
          </a:bodyPr>
          <a:lstStyle/>
          <a:p>
            <a:r>
              <a:rPr lang="fa-IR" sz="4000" b="1" dirty="0" smtClean="0"/>
              <a:t> </a:t>
            </a:r>
            <a:r>
              <a:rPr lang="fa-IR" sz="5400" dirty="0">
                <a:solidFill>
                  <a:schemeClr val="accent6">
                    <a:lumMod val="50000"/>
                  </a:schemeClr>
                </a:solidFill>
                <a:latin typeface="+mn-lt"/>
                <a:ea typeface="+mn-ea"/>
                <a:cs typeface="B Titr" pitchFamily="2" charset="-78"/>
              </a:rPr>
              <a:t>بهترین زمان شروع خود آزما یی پستان( </a:t>
            </a:r>
            <a:r>
              <a:rPr lang="en-US" sz="5400" dirty="0">
                <a:solidFill>
                  <a:schemeClr val="accent6">
                    <a:lumMod val="50000"/>
                  </a:schemeClr>
                </a:solidFill>
                <a:latin typeface="+mn-lt"/>
                <a:ea typeface="+mn-ea"/>
                <a:cs typeface="B Titr" pitchFamily="2" charset="-78"/>
              </a:rPr>
              <a:t>SBE</a:t>
            </a:r>
            <a:r>
              <a:rPr lang="fa-IR" sz="5400" dirty="0">
                <a:solidFill>
                  <a:schemeClr val="accent6">
                    <a:lumMod val="50000"/>
                  </a:schemeClr>
                </a:solidFill>
                <a:latin typeface="+mn-lt"/>
                <a:ea typeface="+mn-ea"/>
                <a:cs typeface="B Titr" pitchFamily="2" charset="-78"/>
              </a:rPr>
              <a:t> )</a:t>
            </a:r>
          </a:p>
        </p:txBody>
      </p:sp>
      <p:sp>
        <p:nvSpPr>
          <p:cNvPr id="3" name="Content Placeholder 2"/>
          <p:cNvSpPr>
            <a:spLocks noGrp="1"/>
          </p:cNvSpPr>
          <p:nvPr>
            <p:ph idx="1"/>
          </p:nvPr>
        </p:nvSpPr>
        <p:spPr>
          <a:xfrm>
            <a:off x="609600" y="1981200"/>
            <a:ext cx="10972800" cy="4693920"/>
          </a:xfrm>
        </p:spPr>
        <p:txBody>
          <a:bodyPr>
            <a:normAutofit/>
          </a:bodyPr>
          <a:lstStyle/>
          <a:p>
            <a:pPr lvl="0" rtl="1"/>
            <a:r>
              <a:rPr lang="fa-IR" sz="4400" b="1" dirty="0" smtClean="0">
                <a:cs typeface="B Titr" pitchFamily="2" charset="-78"/>
              </a:rPr>
              <a:t>ازسن 20 سالگی و هر ماه 2 الی 3 روز پس از قطع خونریزی عادت ماهانه خود ازمایی پستان را انجام دهند </a:t>
            </a:r>
            <a:endParaRPr lang="en-US" sz="4400" dirty="0" smtClean="0">
              <a:cs typeface="B Titr" pitchFamily="2" charset="-78"/>
            </a:endParaRPr>
          </a:p>
          <a:p>
            <a:pPr lvl="0" rtl="1"/>
            <a:r>
              <a:rPr lang="fa-IR" sz="4400" b="1" dirty="0" smtClean="0">
                <a:cs typeface="B Titr" pitchFamily="2" charset="-78"/>
              </a:rPr>
              <a:t>دوران یائسگی و حاملگی و شیردهی معاینه را در روز اول هر ماه یا هر روز دلخواه دیگرمی توانند انجام دهند </a:t>
            </a:r>
            <a:endParaRPr lang="en-US" sz="4400" dirty="0" smtClean="0">
              <a:cs typeface="B Titr" pitchFamily="2" charset="-78"/>
            </a:endParaRPr>
          </a:p>
          <a:p>
            <a:endParaRPr lang="fa-IR" dirty="0"/>
          </a:p>
        </p:txBody>
      </p:sp>
    </p:spTree>
    <p:extLst>
      <p:ext uri="{BB962C8B-B14F-4D97-AF65-F5344CB8AC3E}">
        <p14:creationId xmlns:p14="http://schemas.microsoft.com/office/powerpoint/2010/main" val="377930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38200"/>
            <a:ext cx="11176000" cy="5638800"/>
          </a:xfrm>
        </p:spPr>
        <p:txBody>
          <a:bodyPr>
            <a:normAutofit/>
          </a:bodyPr>
          <a:lstStyle/>
          <a:p>
            <a:pPr algn="just">
              <a:lnSpc>
                <a:spcPct val="150000"/>
              </a:lnSpc>
            </a:pPr>
            <a:r>
              <a:rPr lang="fa-IR" sz="4800" b="1" dirty="0" smtClean="0">
                <a:cs typeface="B Titr" pitchFamily="2" charset="-78"/>
              </a:rPr>
              <a:t>خود آزمایی را نباید  قبل  یا در زمان عادت ماهانه انجام داد چون پستانها متورم و درد ناک هستند  </a:t>
            </a:r>
          </a:p>
          <a:p>
            <a:pPr algn="just">
              <a:lnSpc>
                <a:spcPct val="150000"/>
              </a:lnSpc>
            </a:pPr>
            <a:r>
              <a:rPr lang="fa-IR" sz="4800" b="1" dirty="0" smtClean="0">
                <a:cs typeface="B Titr" pitchFamily="2" charset="-78"/>
              </a:rPr>
              <a:t>به هیچ وجه نباید  هنگام  حاملگی یا شیردهی   خود آزمایی پستان  را متوقف شود. </a:t>
            </a:r>
            <a:endParaRPr lang="fa-IR" sz="4800" b="1" dirty="0">
              <a:cs typeface="B Titr" pitchFamily="2" charset="-78"/>
            </a:endParaRPr>
          </a:p>
        </p:txBody>
      </p:sp>
    </p:spTree>
    <p:extLst>
      <p:ext uri="{BB962C8B-B14F-4D97-AF65-F5344CB8AC3E}">
        <p14:creationId xmlns:p14="http://schemas.microsoft.com/office/powerpoint/2010/main" val="28118800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36800" y="914400"/>
            <a:ext cx="5990336" cy="1143000"/>
          </a:xfrm>
        </p:spPr>
        <p:txBody>
          <a:bodyPr>
            <a:normAutofit fontScale="90000"/>
          </a:bodyPr>
          <a:lstStyle/>
          <a:p>
            <a:r>
              <a:rPr lang="fa-IR" sz="5400" dirty="0">
                <a:solidFill>
                  <a:schemeClr val="accent6">
                    <a:lumMod val="50000"/>
                  </a:schemeClr>
                </a:solidFill>
                <a:latin typeface="+mn-lt"/>
                <a:ea typeface="+mn-ea"/>
                <a:cs typeface="B Titr" pitchFamily="2" charset="-78"/>
              </a:rPr>
              <a:t>نحوه خود آزمایی پستان</a:t>
            </a:r>
          </a:p>
        </p:txBody>
      </p:sp>
      <p:sp>
        <p:nvSpPr>
          <p:cNvPr id="3" name="Content Placeholder 2"/>
          <p:cNvSpPr>
            <a:spLocks noGrp="1"/>
          </p:cNvSpPr>
          <p:nvPr>
            <p:ph idx="1"/>
          </p:nvPr>
        </p:nvSpPr>
        <p:spPr>
          <a:xfrm>
            <a:off x="508000" y="2057400"/>
            <a:ext cx="10972800" cy="3806952"/>
          </a:xfrm>
        </p:spPr>
        <p:txBody>
          <a:bodyPr/>
          <a:lstStyle/>
          <a:p>
            <a:pPr rtl="1">
              <a:buFont typeface="Wingdings" pitchFamily="2" charset="2"/>
              <a:buChar char="Ø"/>
            </a:pPr>
            <a:r>
              <a:rPr lang="fa-IR" sz="7200" b="1" dirty="0" smtClean="0"/>
              <a:t> </a:t>
            </a:r>
            <a:r>
              <a:rPr lang="fa-IR" sz="7200" b="1" dirty="0" smtClean="0">
                <a:cs typeface="B Titr" pitchFamily="2" charset="-78"/>
              </a:rPr>
              <a:t>نگاه کردن </a:t>
            </a:r>
            <a:endParaRPr lang="en-US" sz="7200" dirty="0" smtClean="0">
              <a:cs typeface="B Titr" pitchFamily="2" charset="-78"/>
            </a:endParaRPr>
          </a:p>
          <a:p>
            <a:pPr lvl="0" rtl="1">
              <a:buFont typeface="Wingdings" pitchFamily="2" charset="2"/>
              <a:buChar char="Ø"/>
            </a:pPr>
            <a:r>
              <a:rPr lang="fa-IR" sz="7200" b="1" dirty="0" smtClean="0">
                <a:cs typeface="B Titr" pitchFamily="2" charset="-78"/>
              </a:rPr>
              <a:t>لمس  </a:t>
            </a:r>
            <a:endParaRPr lang="en-US" sz="7200" dirty="0" smtClean="0">
              <a:cs typeface="B Titr" pitchFamily="2" charset="-78"/>
            </a:endParaRPr>
          </a:p>
          <a:p>
            <a:endParaRPr lang="fa-IR" dirty="0"/>
          </a:p>
        </p:txBody>
      </p:sp>
    </p:spTree>
    <p:extLst>
      <p:ext uri="{BB962C8B-B14F-4D97-AF65-F5344CB8AC3E}">
        <p14:creationId xmlns:p14="http://schemas.microsoft.com/office/powerpoint/2010/main" val="1437240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0.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5.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6.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7.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8.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19.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0.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5.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6.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27.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5.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6.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7.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8.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ppt/theme/themeOverride9.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docProps/app.xml><?xml version="1.0" encoding="utf-8"?>
<Properties xmlns="http://schemas.openxmlformats.org/officeDocument/2006/extended-properties" xmlns:vt="http://schemas.openxmlformats.org/officeDocument/2006/docPropsVTypes">
  <Template>Facet</Template>
  <TotalTime>331</TotalTime>
  <Words>1008</Words>
  <Application>Microsoft Office PowerPoint</Application>
  <PresentationFormat>Custom</PresentationFormat>
  <Paragraphs>95</Paragraphs>
  <Slides>42</Slides>
  <Notes>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Facet</vt:lpstr>
      <vt:lpstr>Flow</vt:lpstr>
      <vt:lpstr>1_Facet</vt:lpstr>
      <vt:lpstr>2_Facet</vt:lpstr>
      <vt:lpstr>پیشگیری و تشخیص زودرس سرطان پستان</vt:lpstr>
      <vt:lpstr>مقدمه </vt:lpstr>
      <vt:lpstr>  اهمیت تشخیص زودرس کانسر پستان </vt:lpstr>
      <vt:lpstr>سه روش تشخیص سرطان زودرس  پستان </vt:lpstr>
      <vt:lpstr>خود آزما یی پستان( SBE )</vt:lpstr>
      <vt:lpstr>مهمترین نکات در خود آزما یی پستان</vt:lpstr>
      <vt:lpstr> بهترین زمان شروع خود آزما یی پستان( SBE )</vt:lpstr>
      <vt:lpstr>PowerPoint Presentation</vt:lpstr>
      <vt:lpstr>نحوه خود آزمایی پستان</vt:lpstr>
      <vt:lpstr>نگاه کردن به پستانها  در جلوی آینه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لمس پستانها</vt:lpstr>
      <vt:lpstr>PowerPoint Presentation</vt:lpstr>
      <vt:lpstr>PowerPoint Presentation</vt:lpstr>
      <vt:lpstr>PowerPoint Presentation</vt:lpstr>
      <vt:lpstr>PowerPoint Presentation</vt:lpstr>
      <vt:lpstr>PowerPoint Presentation</vt:lpstr>
      <vt:lpstr>PowerPoint Presentation</vt:lpstr>
      <vt:lpstr> معاینه  توسط پزشک و ماما </vt:lpstr>
      <vt:lpstr>PowerPoint Presentation</vt:lpstr>
      <vt:lpstr>علائم احتمالی سرطان پستان </vt:lpstr>
      <vt:lpstr>PowerPoint Presentation</vt:lpstr>
      <vt:lpstr>ترشحات پستانی  </vt:lpstr>
      <vt:lpstr>  تغییرات پوست  پستان </vt:lpstr>
      <vt:lpstr>  تغییرات نوک پستان</vt:lpstr>
      <vt:lpstr>PowerPoint Presentation</vt:lpstr>
      <vt:lpstr>PowerPoint Presentation</vt:lpstr>
      <vt:lpstr>PowerPoint Presentation</vt:lpstr>
      <vt:lpstr>شایعترین محل بروز سرطان پستان  </vt:lpstr>
      <vt:lpstr>احتمال ابتلا به سرطان پستان درچه زنانی بیشتراست؟( عوامل خطر( </vt:lpstr>
      <vt:lpstr>PowerPoint Presentation</vt:lpstr>
      <vt:lpstr>توصیه های خودمراقبتی برای پیشگیری و تشخیص زودرس سرطان پستان </vt:lpstr>
      <vt:lpstr>  سرطان پستان، تشخيص زودرس، درمان موفق </vt:lpstr>
      <vt:lpstr>PowerPoint Presentation</vt:lpstr>
      <vt:lpstr>پیشگیری از سرطان پستان، دردستان شماست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کمیته برون بخشی پویش ملی پیشگیری و تشخیص زودرس سرطان</dc:title>
  <dc:creator>Naier SadeghPourSaleh</dc:creator>
  <cp:lastModifiedBy>Admin</cp:lastModifiedBy>
  <cp:revision>107</cp:revision>
  <cp:lastPrinted>2018-10-24T05:02:01Z</cp:lastPrinted>
  <dcterms:created xsi:type="dcterms:W3CDTF">2018-10-24T04:20:36Z</dcterms:created>
  <dcterms:modified xsi:type="dcterms:W3CDTF">2018-12-15T09:14:01Z</dcterms:modified>
</cp:coreProperties>
</file>